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aleway"/>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Lato-regular.fntdata"/><Relationship Id="rId52" Type="http://schemas.openxmlformats.org/officeDocument/2006/relationships/font" Target="fonts/Raleway-boldItalic.fntdata"/><Relationship Id="rId11" Type="http://schemas.openxmlformats.org/officeDocument/2006/relationships/slide" Target="slides/slide6.xml"/><Relationship Id="rId55" Type="http://schemas.openxmlformats.org/officeDocument/2006/relationships/font" Target="fonts/Lato-italic.fntdata"/><Relationship Id="rId10" Type="http://schemas.openxmlformats.org/officeDocument/2006/relationships/slide" Target="slides/slide5.xml"/><Relationship Id="rId54"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4e0e037f20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4e0e037f20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e0e037f20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e0e037f20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e0e037f20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e0e037f20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68fdca5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68fdca5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e0e037f20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e0e037f20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4e0e037f20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4e0e037f20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e0e037f20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e0e037f20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e0e037f20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e0e037f20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e0e037f20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e0e037f20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e0e037f20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e0e037f20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e0e037f2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e0e037f2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e0e037f20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e0e037f20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6cdac6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6cdac6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6cdac6d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56cdac6d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e0e037f20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e0e037f20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68fdca53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68fdca53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68fdca53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68fdca53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68fdca53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568fdca53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68fdca53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568fdca53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68fdca53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568fdca53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68fdca53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568fdca53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4e0e037f2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4e0e037f2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68fdca53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568fdca53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568fdca53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568fdca53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68fdca53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568fdca53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68fdca53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68fdca53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568fdca53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568fdca53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68fdca53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568fdca53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568fdca53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568fdca53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68fdca53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568fdca53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68fdca53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568fdca53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568fdca53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568fdca53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e0e037f20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e0e037f2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568fdca53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568fdca53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68fdca53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568fdca53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68fdca53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68fdca53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568fdca53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568fdca53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e0e037f20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e0e037f20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e0e037f2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4e0e037f2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e0e037f2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e0e037f2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4e0e037f2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4e0e037f2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e0e037f20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e0e037f20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cxnSp>
        <p:nvCxnSpPr>
          <p:cNvPr id="13" name="Google Shape;13;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4" name="Google Shape;14;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sp>
        <p:nvSpPr>
          <p:cNvPr id="15" name="Google Shape;15;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6" name="Google Shape;16;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7" name="Google Shape;17;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cxnSp>
        <p:nvCxnSpPr>
          <p:cNvPr id="62" name="Google Shape;62;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3" name="Google Shape;63;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4" name="Google Shape;64;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5" name="Google Shape;65;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6" name="Google Shape;6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cxnSp>
        <p:nvCxnSpPr>
          <p:cNvPr id="19" name="Google Shape;19;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0" name="Google Shape;20;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1" name="Google Shape;21;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2" name="Google Shape;22;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cxnSp>
        <p:nvCxnSpPr>
          <p:cNvPr id="24" name="Google Shape;24;p4"/>
          <p:cNvCxnSpPr/>
          <p:nvPr/>
        </p:nvCxnSpPr>
        <p:spPr>
          <a:xfrm>
            <a:off x="2477724" y="415650"/>
            <a:ext cx="6244200" cy="0"/>
          </a:xfrm>
          <a:prstGeom prst="straightConnector1">
            <a:avLst/>
          </a:prstGeom>
          <a:noFill/>
          <a:ln cap="flat" cmpd="sng" w="38100">
            <a:solidFill>
              <a:srgbClr val="FBAC18"/>
            </a:solidFill>
            <a:prstDash val="solid"/>
            <a:round/>
            <a:headEnd len="sm" w="sm" type="none"/>
            <a:tailEnd len="sm" w="sm" type="none"/>
          </a:ln>
        </p:spPr>
      </p:cxnSp>
      <p:cxnSp>
        <p:nvCxnSpPr>
          <p:cNvPr id="25" name="Google Shape;25;p4"/>
          <p:cNvCxnSpPr/>
          <p:nvPr/>
        </p:nvCxnSpPr>
        <p:spPr>
          <a:xfrm>
            <a:off x="2477724" y="4740000"/>
            <a:ext cx="6244200" cy="0"/>
          </a:xfrm>
          <a:prstGeom prst="straightConnector1">
            <a:avLst/>
          </a:prstGeom>
          <a:noFill/>
          <a:ln cap="flat" cmpd="sng" w="19050">
            <a:solidFill>
              <a:srgbClr val="FBAC18"/>
            </a:solidFill>
            <a:prstDash val="solid"/>
            <a:round/>
            <a:headEnd len="sm" w="sm" type="none"/>
            <a:tailEnd len="sm" w="sm" type="none"/>
          </a:ln>
        </p:spPr>
      </p:cxnSp>
      <p:sp>
        <p:nvSpPr>
          <p:cNvPr id="26" name="Google Shape;26;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solidFill>
                  <a:srgbClr val="FBAC18"/>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solidFill>
                  <a:srgbClr val="FBAC18"/>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rgbClr val="FBAC18"/>
                </a:solidFill>
              </a:defRPr>
            </a:lvl1pPr>
            <a:lvl2pPr lvl="1">
              <a:buNone/>
              <a:defRPr>
                <a:solidFill>
                  <a:srgbClr val="FBAC18"/>
                </a:solidFill>
              </a:defRPr>
            </a:lvl2pPr>
            <a:lvl3pPr lvl="2">
              <a:buNone/>
              <a:defRPr>
                <a:solidFill>
                  <a:srgbClr val="FBAC18"/>
                </a:solidFill>
              </a:defRPr>
            </a:lvl3pPr>
            <a:lvl4pPr lvl="3">
              <a:buNone/>
              <a:defRPr>
                <a:solidFill>
                  <a:srgbClr val="FBAC18"/>
                </a:solidFill>
              </a:defRPr>
            </a:lvl4pPr>
            <a:lvl5pPr lvl="4">
              <a:buNone/>
              <a:defRPr>
                <a:solidFill>
                  <a:srgbClr val="FBAC18"/>
                </a:solidFill>
              </a:defRPr>
            </a:lvl5pPr>
            <a:lvl6pPr lvl="5">
              <a:buNone/>
              <a:defRPr>
                <a:solidFill>
                  <a:srgbClr val="FBAC18"/>
                </a:solidFill>
              </a:defRPr>
            </a:lvl6pPr>
            <a:lvl7pPr lvl="6">
              <a:buNone/>
              <a:defRPr>
                <a:solidFill>
                  <a:srgbClr val="FBAC18"/>
                </a:solidFill>
              </a:defRPr>
            </a:lvl7pPr>
            <a:lvl8pPr lvl="7">
              <a:buNone/>
              <a:defRPr>
                <a:solidFill>
                  <a:srgbClr val="FBAC18"/>
                </a:solidFill>
              </a:defRPr>
            </a:lvl8pPr>
            <a:lvl9pPr lvl="8">
              <a:buNone/>
              <a:defRPr>
                <a:solidFill>
                  <a:srgbClr val="FBAC1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cxnSp>
        <p:nvCxnSpPr>
          <p:cNvPr id="30" name="Google Shape;30;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1" name="Google Shape;31;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2" name="Google Shape;32;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3" name="Google Shape;33;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cxnSp>
        <p:nvCxnSpPr>
          <p:cNvPr id="41" name="Google Shape;41;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2" name="Google Shape;42;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3" name="Google Shape;43;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4" name="Google Shape;4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cxnSp>
        <p:nvCxnSpPr>
          <p:cNvPr id="46" name="Google Shape;46;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7" name="Google Shape;47;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8" name="Google Shape;48;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2" name="Google Shape;52;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3" name="Google Shape;53;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5" name="Google Shape;55;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cxnSp>
        <p:nvCxnSpPr>
          <p:cNvPr id="57" name="Google Shape;57;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8" name="Google Shape;58;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9" name="Google Shape;59;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0" name="Google Shape;60;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rgbClr val="28397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0"/>
            <a:ext cx="2105312" cy="2105312"/>
          </a:xfrm>
          <a:prstGeom prst="rect">
            <a:avLst/>
          </a:prstGeom>
          <a:noFill/>
          <a:ln>
            <a:noFill/>
          </a:ln>
        </p:spPr>
      </p:pic>
      <p:sp>
        <p:nvSpPr>
          <p:cNvPr id="10" name="Google Shape;10;p1"/>
          <p:cNvSpPr/>
          <p:nvPr/>
        </p:nvSpPr>
        <p:spPr>
          <a:xfrm>
            <a:off x="-50" y="-50"/>
            <a:ext cx="2175600" cy="2180400"/>
          </a:xfrm>
          <a:prstGeom prst="rect">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 name="Google Shape;11;p1"/>
          <p:cNvPicPr preferRelativeResize="0"/>
          <p:nvPr/>
        </p:nvPicPr>
        <p:blipFill>
          <a:blip r:embed="rId1">
            <a:alphaModFix/>
          </a:blip>
          <a:stretch>
            <a:fillRect/>
          </a:stretch>
        </p:blipFill>
        <p:spPr>
          <a:xfrm>
            <a:off x="0" y="0"/>
            <a:ext cx="2105312" cy="21053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9.png"/><Relationship Id="rId4" Type="http://schemas.openxmlformats.org/officeDocument/2006/relationships/image" Target="../media/image39.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38.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0.png"/><Relationship Id="rId4" Type="http://schemas.openxmlformats.org/officeDocument/2006/relationships/image" Target="../media/image45.png"/><Relationship Id="rId5"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62.png"/><Relationship Id="rId5"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70.png"/><Relationship Id="rId5" Type="http://schemas.openxmlformats.org/officeDocument/2006/relationships/image" Target="../media/image8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8.png"/><Relationship Id="rId4" Type="http://schemas.openxmlformats.org/officeDocument/2006/relationships/image" Target="../media/image78.png"/><Relationship Id="rId5"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87.png"/><Relationship Id="rId5"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91.png"/><Relationship Id="rId5"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5.png"/><Relationship Id="rId4" Type="http://schemas.openxmlformats.org/officeDocument/2006/relationships/image" Target="../media/image67.png"/><Relationship Id="rId5"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7.png"/><Relationship Id="rId4" Type="http://schemas.openxmlformats.org/officeDocument/2006/relationships/image" Target="../media/image89.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81.png"/><Relationship Id="rId8"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74" name="Google Shape;74;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75" name="Google Shape;75;p13"/>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3"/>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7" name="Google Shape;77;p13"/>
          <p:cNvSpPr txBox="1"/>
          <p:nvPr/>
        </p:nvSpPr>
        <p:spPr>
          <a:xfrm>
            <a:off x="2715925" y="589675"/>
            <a:ext cx="3697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BAC18"/>
                </a:solidFill>
                <a:latin typeface="Lato"/>
                <a:ea typeface="Lato"/>
                <a:cs typeface="Lato"/>
                <a:sym typeface="Lato"/>
              </a:rPr>
              <a:t>Ryan Munger</a:t>
            </a:r>
            <a:endParaRPr b="1" sz="2200">
              <a:solidFill>
                <a:srgbClr val="FBAC18"/>
              </a:solidFill>
              <a:latin typeface="Lato"/>
              <a:ea typeface="Lato"/>
              <a:cs typeface="Lato"/>
              <a:sym typeface="Lato"/>
            </a:endParaRPr>
          </a:p>
        </p:txBody>
      </p:sp>
      <p:sp>
        <p:nvSpPr>
          <p:cNvPr id="78" name="Google Shape;78;p13"/>
          <p:cNvSpPr/>
          <p:nvPr/>
        </p:nvSpPr>
        <p:spPr>
          <a:xfrm>
            <a:off x="1801513" y="190575"/>
            <a:ext cx="5526028"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Item Market Database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Matches Table</a:t>
            </a:r>
            <a:endParaRPr/>
          </a:p>
        </p:txBody>
      </p:sp>
      <p:sp>
        <p:nvSpPr>
          <p:cNvPr id="153" name="Google Shape;153;p22"/>
          <p:cNvSpPr txBox="1"/>
          <p:nvPr>
            <p:ph idx="1" type="body"/>
          </p:nvPr>
        </p:nvSpPr>
        <p:spPr>
          <a:xfrm>
            <a:off x="2410100" y="1305225"/>
            <a:ext cx="6321600" cy="329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matches within a major. Items obtained during a match become souvenirs associated with it.</a:t>
            </a:r>
            <a:br>
              <a:rPr lang="en"/>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AwayTeam, MatchDate, HomeScore, AwayScore</a:t>
            </a:r>
            <a:endParaRPr sz="1300">
              <a:solidFill>
                <a:schemeClr val="lt1"/>
              </a:solidFill>
            </a:endParaRPr>
          </a:p>
        </p:txBody>
      </p:sp>
      <p:sp>
        <p:nvSpPr>
          <p:cNvPr id="154" name="Google Shape;154;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2"/>
          <p:cNvPicPr preferRelativeResize="0"/>
          <p:nvPr/>
        </p:nvPicPr>
        <p:blipFill>
          <a:blip r:embed="rId3">
            <a:alphaModFix/>
          </a:blip>
          <a:stretch>
            <a:fillRect/>
          </a:stretch>
        </p:blipFill>
        <p:spPr>
          <a:xfrm>
            <a:off x="4178546" y="1974575"/>
            <a:ext cx="3598754" cy="16404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473025" y="3682625"/>
            <a:ext cx="6258675" cy="1480000"/>
          </a:xfrm>
          <a:prstGeom prst="rect">
            <a:avLst/>
          </a:prstGeom>
          <a:noFill/>
          <a:ln>
            <a:noFill/>
          </a:ln>
        </p:spPr>
      </p:pic>
      <p:sp>
        <p:nvSpPr>
          <p:cNvPr id="157" name="Google Shape;157;p22"/>
          <p:cNvSpPr txBox="1"/>
          <p:nvPr/>
        </p:nvSpPr>
        <p:spPr>
          <a:xfrm>
            <a:off x="93900" y="2698213"/>
            <a:ext cx="3893100" cy="65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MatchID →  MajorID, HomeTeam, </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Weapons Table</a:t>
            </a:r>
            <a:endParaRPr/>
          </a:p>
        </p:txBody>
      </p:sp>
      <p:sp>
        <p:nvSpPr>
          <p:cNvPr id="163" name="Google Shape;163;p23"/>
          <p:cNvSpPr txBox="1"/>
          <p:nvPr>
            <p:ph idx="1" type="body"/>
          </p:nvPr>
        </p:nvSpPr>
        <p:spPr>
          <a:xfrm>
            <a:off x="2400250" y="1176725"/>
            <a:ext cx="6321600" cy="347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the weapons that skins can be obtained for.</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64" name="Google Shape;164;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3"/>
          <p:cNvPicPr preferRelativeResize="0"/>
          <p:nvPr/>
        </p:nvPicPr>
        <p:blipFill>
          <a:blip r:embed="rId3">
            <a:alphaModFix/>
          </a:blip>
          <a:stretch>
            <a:fillRect/>
          </a:stretch>
        </p:blipFill>
        <p:spPr>
          <a:xfrm>
            <a:off x="2486525" y="2070825"/>
            <a:ext cx="6621000" cy="1627875"/>
          </a:xfrm>
          <a:prstGeom prst="rect">
            <a:avLst/>
          </a:prstGeom>
          <a:noFill/>
          <a:ln>
            <a:noFill/>
          </a:ln>
        </p:spPr>
      </p:pic>
      <p:pic>
        <p:nvPicPr>
          <p:cNvPr id="166" name="Google Shape;166;p23"/>
          <p:cNvPicPr preferRelativeResize="0"/>
          <p:nvPr/>
        </p:nvPicPr>
        <p:blipFill>
          <a:blip r:embed="rId4">
            <a:alphaModFix/>
          </a:blip>
          <a:stretch>
            <a:fillRect/>
          </a:stretch>
        </p:blipFill>
        <p:spPr>
          <a:xfrm>
            <a:off x="3202975" y="3593550"/>
            <a:ext cx="5576074" cy="1549950"/>
          </a:xfrm>
          <a:prstGeom prst="rect">
            <a:avLst/>
          </a:prstGeom>
          <a:noFill/>
          <a:ln>
            <a:noFill/>
          </a:ln>
        </p:spPr>
      </p:pic>
      <p:sp>
        <p:nvSpPr>
          <p:cNvPr id="167" name="Google Shape;167;p23"/>
          <p:cNvSpPr txBox="1"/>
          <p:nvPr/>
        </p:nvSpPr>
        <p:spPr>
          <a:xfrm>
            <a:off x="60125" y="2268275"/>
            <a:ext cx="2426400" cy="226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500">
                <a:solidFill>
                  <a:srgbClr val="FBAC18"/>
                </a:solidFill>
                <a:latin typeface="Lato"/>
                <a:ea typeface="Lato"/>
                <a:cs typeface="Lato"/>
                <a:sym typeface="Lato"/>
              </a:rPr>
              <a:t>Functional Dependencies: </a:t>
            </a:r>
            <a:r>
              <a:rPr lang="en" sz="1300">
                <a:solidFill>
                  <a:schemeClr val="lt1"/>
                </a:solidFill>
                <a:latin typeface="Lato"/>
                <a:ea typeface="Lato"/>
                <a:cs typeface="Lato"/>
                <a:sym typeface="Lato"/>
              </a:rPr>
              <a:t>ItemID →  WeaponName, WeaponType, PriceInGame, FireRate, ArmorPen, AccRange, MagCapacity, ReserveAmmo, RunSpeed, ReloadSd</a:t>
            </a:r>
            <a:endParaRPr sz="1800">
              <a:solidFill>
                <a:srgbClr val="FBAC18"/>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 Table</a:t>
            </a:r>
            <a:endParaRPr/>
          </a:p>
        </p:txBody>
      </p:sp>
      <p:sp>
        <p:nvSpPr>
          <p:cNvPr id="173" name="Google Shape;173;p24"/>
          <p:cNvSpPr txBox="1"/>
          <p:nvPr>
            <p:ph idx="1" type="body"/>
          </p:nvPr>
        </p:nvSpPr>
        <p:spPr>
          <a:xfrm>
            <a:off x="2400250" y="1062750"/>
            <a:ext cx="6321600" cy="3656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Purpose: </a:t>
            </a:r>
            <a:r>
              <a:rPr lang="en" sz="1300">
                <a:solidFill>
                  <a:schemeClr val="lt1"/>
                </a:solidFill>
              </a:rPr>
              <a:t>Stores information about skins for weapons.</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SkinItemID →  CaseID, ItemID, ItemName, Wear, Float, Pattern, IsSouvenir, MatchID, IsStatTrak, Kills, IsNamed, GivenName</a:t>
            </a:r>
            <a:endParaRPr/>
          </a:p>
        </p:txBody>
      </p:sp>
      <p:sp>
        <p:nvSpPr>
          <p:cNvPr id="174" name="Google Shape;174;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24"/>
          <p:cNvPicPr preferRelativeResize="0"/>
          <p:nvPr/>
        </p:nvPicPr>
        <p:blipFill>
          <a:blip r:embed="rId3">
            <a:alphaModFix/>
          </a:blip>
          <a:stretch>
            <a:fillRect/>
          </a:stretch>
        </p:blipFill>
        <p:spPr>
          <a:xfrm>
            <a:off x="2346050" y="1497025"/>
            <a:ext cx="6569475" cy="250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2437150" y="1076100"/>
            <a:ext cx="6321600" cy="635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Example SkinItems</a:t>
            </a:r>
            <a:endParaRPr/>
          </a:p>
        </p:txBody>
      </p:sp>
      <p:sp>
        <p:nvSpPr>
          <p:cNvPr id="181" name="Google Shape;181;p2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5"/>
          <p:cNvPicPr preferRelativeResize="0"/>
          <p:nvPr/>
        </p:nvPicPr>
        <p:blipFill>
          <a:blip r:embed="rId3">
            <a:alphaModFix/>
          </a:blip>
          <a:stretch>
            <a:fillRect/>
          </a:stretch>
        </p:blipFill>
        <p:spPr>
          <a:xfrm>
            <a:off x="461325" y="2214200"/>
            <a:ext cx="8297425" cy="292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SkinItemStickers Table</a:t>
            </a:r>
            <a:endParaRPr/>
          </a:p>
        </p:txBody>
      </p:sp>
      <p:sp>
        <p:nvSpPr>
          <p:cNvPr id="188" name="Google Shape;188;p26"/>
          <p:cNvSpPr txBox="1"/>
          <p:nvPr>
            <p:ph idx="1" type="body"/>
          </p:nvPr>
        </p:nvSpPr>
        <p:spPr>
          <a:xfrm>
            <a:off x="2400250" y="1211350"/>
            <a:ext cx="6321600" cy="334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Purpose: </a:t>
            </a:r>
            <a:r>
              <a:rPr lang="en" sz="1300">
                <a:solidFill>
                  <a:schemeClr val="lt1"/>
                </a:solidFill>
              </a:rPr>
              <a:t>Stores information about stickers applied to skin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0"/>
              </a:spcAft>
              <a:buNone/>
            </a:pPr>
            <a:r>
              <a:t/>
            </a: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StickerID, SkinItemID →  Slot, ScrapeWear</a:t>
            </a:r>
            <a:endParaRPr/>
          </a:p>
        </p:txBody>
      </p:sp>
      <p:sp>
        <p:nvSpPr>
          <p:cNvPr id="189" name="Google Shape;189;p2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6"/>
          <p:cNvPicPr preferRelativeResize="0"/>
          <p:nvPr/>
        </p:nvPicPr>
        <p:blipFill>
          <a:blip r:embed="rId3">
            <a:alphaModFix/>
          </a:blip>
          <a:stretch>
            <a:fillRect/>
          </a:stretch>
        </p:blipFill>
        <p:spPr>
          <a:xfrm>
            <a:off x="37301" y="2402775"/>
            <a:ext cx="2420100" cy="2068300"/>
          </a:xfrm>
          <a:prstGeom prst="rect">
            <a:avLst/>
          </a:prstGeom>
          <a:noFill/>
          <a:ln>
            <a:noFill/>
          </a:ln>
        </p:spPr>
      </p:pic>
      <p:pic>
        <p:nvPicPr>
          <p:cNvPr id="191" name="Google Shape;191;p26"/>
          <p:cNvPicPr preferRelativeResize="0"/>
          <p:nvPr/>
        </p:nvPicPr>
        <p:blipFill>
          <a:blip r:embed="rId4">
            <a:alphaModFix/>
          </a:blip>
          <a:stretch>
            <a:fillRect/>
          </a:stretch>
        </p:blipFill>
        <p:spPr>
          <a:xfrm>
            <a:off x="2526575" y="2131050"/>
            <a:ext cx="6364751" cy="163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SteamUsers Table</a:t>
            </a:r>
            <a:endParaRPr/>
          </a:p>
        </p:txBody>
      </p:sp>
      <p:sp>
        <p:nvSpPr>
          <p:cNvPr id="197" name="Google Shape;197;p27"/>
          <p:cNvSpPr txBox="1"/>
          <p:nvPr>
            <p:ph idx="1" type="body"/>
          </p:nvPr>
        </p:nvSpPr>
        <p:spPr>
          <a:xfrm>
            <a:off x="2400262" y="118660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users that can collect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a:p>
        </p:txBody>
      </p:sp>
      <p:sp>
        <p:nvSpPr>
          <p:cNvPr id="198" name="Google Shape;198;p2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27"/>
          <p:cNvPicPr preferRelativeResize="0"/>
          <p:nvPr/>
        </p:nvPicPr>
        <p:blipFill>
          <a:blip r:embed="rId3">
            <a:alphaModFix/>
          </a:blip>
          <a:stretch>
            <a:fillRect/>
          </a:stretch>
        </p:blipFill>
        <p:spPr>
          <a:xfrm>
            <a:off x="4084900" y="1629644"/>
            <a:ext cx="5011825" cy="1402556"/>
          </a:xfrm>
          <a:prstGeom prst="rect">
            <a:avLst/>
          </a:prstGeom>
          <a:noFill/>
          <a:ln>
            <a:noFill/>
          </a:ln>
        </p:spPr>
      </p:pic>
      <p:pic>
        <p:nvPicPr>
          <p:cNvPr id="200" name="Google Shape;200;p27"/>
          <p:cNvPicPr preferRelativeResize="0"/>
          <p:nvPr/>
        </p:nvPicPr>
        <p:blipFill>
          <a:blip r:embed="rId4">
            <a:alphaModFix/>
          </a:blip>
          <a:stretch>
            <a:fillRect/>
          </a:stretch>
        </p:blipFill>
        <p:spPr>
          <a:xfrm>
            <a:off x="2444775" y="3185840"/>
            <a:ext cx="6277074" cy="1957660"/>
          </a:xfrm>
          <a:prstGeom prst="rect">
            <a:avLst/>
          </a:prstGeom>
          <a:noFill/>
          <a:ln>
            <a:noFill/>
          </a:ln>
        </p:spPr>
      </p:pic>
      <p:sp>
        <p:nvSpPr>
          <p:cNvPr id="201" name="Google Shape;201;p27"/>
          <p:cNvSpPr txBox="1"/>
          <p:nvPr/>
        </p:nvSpPr>
        <p:spPr>
          <a:xfrm>
            <a:off x="93900" y="2247550"/>
            <a:ext cx="3370800" cy="8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SteamID →  UserName, CSHrsPlayed, CSLastPlayed, CSFirstPlayed, BalanceUSD</a:t>
            </a:r>
            <a:endParaRPr sz="18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Inventories Table</a:t>
            </a:r>
            <a:endParaRPr/>
          </a:p>
        </p:txBody>
      </p:sp>
      <p:sp>
        <p:nvSpPr>
          <p:cNvPr id="207" name="Google Shape;207;p28"/>
          <p:cNvSpPr txBox="1"/>
          <p:nvPr>
            <p:ph idx="1" type="body"/>
          </p:nvPr>
        </p:nvSpPr>
        <p:spPr>
          <a:xfrm>
            <a:off x="2400250" y="1211350"/>
            <a:ext cx="6321600" cy="31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what items belong to which users.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SteamID, SkinItemID → AcquiredAt</a:t>
            </a:r>
            <a:endParaRPr/>
          </a:p>
        </p:txBody>
      </p:sp>
      <p:sp>
        <p:nvSpPr>
          <p:cNvPr id="208" name="Google Shape;208;p2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1" y="2746901"/>
            <a:ext cx="3081325" cy="2396600"/>
          </a:xfrm>
          <a:prstGeom prst="rect">
            <a:avLst/>
          </a:prstGeom>
          <a:noFill/>
          <a:ln>
            <a:noFill/>
          </a:ln>
        </p:spPr>
      </p:pic>
      <p:pic>
        <p:nvPicPr>
          <p:cNvPr id="210" name="Google Shape;210;p28"/>
          <p:cNvPicPr preferRelativeResize="0"/>
          <p:nvPr/>
        </p:nvPicPr>
        <p:blipFill>
          <a:blip r:embed="rId4">
            <a:alphaModFix/>
          </a:blip>
          <a:stretch>
            <a:fillRect/>
          </a:stretch>
        </p:blipFill>
        <p:spPr>
          <a:xfrm>
            <a:off x="3210525" y="2207450"/>
            <a:ext cx="5511326" cy="154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Friendships Table</a:t>
            </a:r>
            <a:endParaRPr/>
          </a:p>
        </p:txBody>
      </p:sp>
      <p:sp>
        <p:nvSpPr>
          <p:cNvPr id="216" name="Google Shape;216;p29"/>
          <p:cNvSpPr txBox="1"/>
          <p:nvPr>
            <p:ph idx="1" type="body"/>
          </p:nvPr>
        </p:nvSpPr>
        <p:spPr>
          <a:xfrm>
            <a:off x="2410100" y="1211350"/>
            <a:ext cx="6321600" cy="338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about user friendships (undirected).</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FriendA, FriendB →  DateFriended</a:t>
            </a:r>
            <a:endParaRPr/>
          </a:p>
        </p:txBody>
      </p:sp>
      <p:sp>
        <p:nvSpPr>
          <p:cNvPr id="217" name="Google Shape;217;p2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9"/>
          <p:cNvPicPr preferRelativeResize="0"/>
          <p:nvPr/>
        </p:nvPicPr>
        <p:blipFill>
          <a:blip r:embed="rId3">
            <a:alphaModFix/>
          </a:blip>
          <a:stretch>
            <a:fillRect/>
          </a:stretch>
        </p:blipFill>
        <p:spPr>
          <a:xfrm>
            <a:off x="3324650" y="2093725"/>
            <a:ext cx="5512825" cy="1621950"/>
          </a:xfrm>
          <a:prstGeom prst="rect">
            <a:avLst/>
          </a:prstGeom>
          <a:noFill/>
          <a:ln>
            <a:noFill/>
          </a:ln>
        </p:spPr>
      </p:pic>
      <p:pic>
        <p:nvPicPr>
          <p:cNvPr id="219" name="Google Shape;219;p29"/>
          <p:cNvPicPr preferRelativeResize="0"/>
          <p:nvPr/>
        </p:nvPicPr>
        <p:blipFill>
          <a:blip r:embed="rId4">
            <a:alphaModFix/>
          </a:blip>
          <a:stretch>
            <a:fillRect/>
          </a:stretch>
        </p:blipFill>
        <p:spPr>
          <a:xfrm>
            <a:off x="54075" y="2489425"/>
            <a:ext cx="3088075" cy="1226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Buyers Table</a:t>
            </a:r>
            <a:endParaRPr/>
          </a:p>
        </p:txBody>
      </p:sp>
      <p:sp>
        <p:nvSpPr>
          <p:cNvPr id="225" name="Google Shape;225;p30"/>
          <p:cNvSpPr txBox="1"/>
          <p:nvPr>
            <p:ph idx="1" type="body"/>
          </p:nvPr>
        </p:nvSpPr>
        <p:spPr>
          <a:xfrm>
            <a:off x="2400262" y="133892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users buying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r>
              <a:rPr lang="en" sz="1500">
                <a:solidFill>
                  <a:srgbClr val="FBAC18"/>
                </a:solidFill>
              </a:rPr>
              <a:t>Functional Dependencies: </a:t>
            </a:r>
            <a:r>
              <a:rPr lang="en" sz="1300">
                <a:solidFill>
                  <a:schemeClr val="lt1"/>
                </a:solidFill>
              </a:rPr>
              <a:t>BuyerID →  TotalSpentUSD</a:t>
            </a:r>
            <a:endParaRPr/>
          </a:p>
        </p:txBody>
      </p:sp>
      <p:sp>
        <p:nvSpPr>
          <p:cNvPr id="226" name="Google Shape;226;p3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30"/>
          <p:cNvPicPr preferRelativeResize="0"/>
          <p:nvPr/>
        </p:nvPicPr>
        <p:blipFill>
          <a:blip r:embed="rId3">
            <a:alphaModFix/>
          </a:blip>
          <a:stretch>
            <a:fillRect/>
          </a:stretch>
        </p:blipFill>
        <p:spPr>
          <a:xfrm>
            <a:off x="2875000" y="2236638"/>
            <a:ext cx="5372100" cy="981075"/>
          </a:xfrm>
          <a:prstGeom prst="rect">
            <a:avLst/>
          </a:prstGeom>
          <a:noFill/>
          <a:ln>
            <a:noFill/>
          </a:ln>
        </p:spPr>
      </p:pic>
      <p:pic>
        <p:nvPicPr>
          <p:cNvPr id="228" name="Google Shape;228;p30"/>
          <p:cNvPicPr preferRelativeResize="0"/>
          <p:nvPr/>
        </p:nvPicPr>
        <p:blipFill>
          <a:blip r:embed="rId4">
            <a:alphaModFix/>
          </a:blip>
          <a:stretch>
            <a:fillRect/>
          </a:stretch>
        </p:blipFill>
        <p:spPr>
          <a:xfrm>
            <a:off x="123738" y="2236638"/>
            <a:ext cx="2543175" cy="14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Sellers Table</a:t>
            </a:r>
            <a:endParaRPr/>
          </a:p>
        </p:txBody>
      </p:sp>
      <p:sp>
        <p:nvSpPr>
          <p:cNvPr id="234" name="Google Shape;234;p31"/>
          <p:cNvSpPr txBox="1"/>
          <p:nvPr>
            <p:ph idx="1" type="body"/>
          </p:nvPr>
        </p:nvSpPr>
        <p:spPr>
          <a:xfrm>
            <a:off x="2400262"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users selling items.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SellerID →  TotalEarnedUSD</a:t>
            </a:r>
            <a:endParaRPr/>
          </a:p>
        </p:txBody>
      </p:sp>
      <p:sp>
        <p:nvSpPr>
          <p:cNvPr id="235" name="Google Shape;235;p3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1"/>
          <p:cNvPicPr preferRelativeResize="0"/>
          <p:nvPr/>
        </p:nvPicPr>
        <p:blipFill>
          <a:blip r:embed="rId3">
            <a:alphaModFix/>
          </a:blip>
          <a:stretch>
            <a:fillRect/>
          </a:stretch>
        </p:blipFill>
        <p:spPr>
          <a:xfrm>
            <a:off x="2774988" y="2241050"/>
            <a:ext cx="5572125" cy="942975"/>
          </a:xfrm>
          <a:prstGeom prst="rect">
            <a:avLst/>
          </a:prstGeom>
          <a:noFill/>
          <a:ln>
            <a:noFill/>
          </a:ln>
        </p:spPr>
      </p:pic>
      <p:pic>
        <p:nvPicPr>
          <p:cNvPr id="237" name="Google Shape;237;p31"/>
          <p:cNvPicPr preferRelativeResize="0"/>
          <p:nvPr/>
        </p:nvPicPr>
        <p:blipFill>
          <a:blip r:embed="rId4">
            <a:alphaModFix/>
          </a:blip>
          <a:stretch>
            <a:fillRect/>
          </a:stretch>
        </p:blipFill>
        <p:spPr>
          <a:xfrm>
            <a:off x="39425" y="2376763"/>
            <a:ext cx="2495550" cy="113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8397F"/>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84" name="Google Shape;84;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4" title="DB Final Presi Flow.png"/>
          <p:cNvPicPr preferRelativeResize="0"/>
          <p:nvPr/>
        </p:nvPicPr>
        <p:blipFill rotWithShape="1">
          <a:blip r:embed="rId3">
            <a:alphaModFix/>
          </a:blip>
          <a:srcRect b="28438" l="7175" r="16975" t="23015"/>
          <a:stretch/>
        </p:blipFill>
        <p:spPr>
          <a:xfrm>
            <a:off x="0" y="0"/>
            <a:ext cx="914400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MarketTransactions Table</a:t>
            </a:r>
            <a:endParaRPr/>
          </a:p>
        </p:txBody>
      </p:sp>
      <p:sp>
        <p:nvSpPr>
          <p:cNvPr id="243" name="Google Shape;243;p32"/>
          <p:cNvSpPr txBox="1"/>
          <p:nvPr>
            <p:ph idx="1" type="body"/>
          </p:nvPr>
        </p:nvSpPr>
        <p:spPr>
          <a:xfrm>
            <a:off x="6770425" y="1188600"/>
            <a:ext cx="2337300" cy="230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Purpose: </a:t>
            </a:r>
            <a:r>
              <a:rPr lang="en" sz="1300">
                <a:solidFill>
                  <a:schemeClr val="lt1"/>
                </a:solidFill>
              </a:rPr>
              <a:t>Stores information on item sale transactions. </a:t>
            </a:r>
            <a:br>
              <a:rPr lang="en" sz="1300">
                <a:solidFill>
                  <a:schemeClr val="lt1"/>
                </a:solidFill>
              </a:rPr>
            </a:br>
            <a:endParaRPr sz="1300">
              <a:solidFill>
                <a:schemeClr val="lt1"/>
              </a:solidFill>
            </a:endParaRPr>
          </a:p>
          <a:p>
            <a:pPr indent="0" lvl="0" marL="0" rtl="0" algn="l">
              <a:spcBef>
                <a:spcPts val="1200"/>
              </a:spcBef>
              <a:spcAft>
                <a:spcPts val="1200"/>
              </a:spcAft>
              <a:buNone/>
            </a:pPr>
            <a:br>
              <a:rPr lang="en" sz="1300">
                <a:solidFill>
                  <a:schemeClr val="lt1"/>
                </a:solidFill>
              </a:rPr>
            </a:br>
            <a:br>
              <a:rPr lang="en" sz="1300">
                <a:solidFill>
                  <a:schemeClr val="lt1"/>
                </a:solidFill>
              </a:rPr>
            </a:br>
            <a:endParaRPr/>
          </a:p>
        </p:txBody>
      </p:sp>
      <p:sp>
        <p:nvSpPr>
          <p:cNvPr id="244" name="Google Shape;244;p3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5" name="Google Shape;245;p32"/>
          <p:cNvPicPr preferRelativeResize="0"/>
          <p:nvPr/>
        </p:nvPicPr>
        <p:blipFill>
          <a:blip r:embed="rId3">
            <a:alphaModFix/>
          </a:blip>
          <a:stretch>
            <a:fillRect/>
          </a:stretch>
        </p:blipFill>
        <p:spPr>
          <a:xfrm>
            <a:off x="0" y="3327725"/>
            <a:ext cx="6282375" cy="1815775"/>
          </a:xfrm>
          <a:prstGeom prst="rect">
            <a:avLst/>
          </a:prstGeom>
          <a:noFill/>
          <a:ln>
            <a:noFill/>
          </a:ln>
        </p:spPr>
      </p:pic>
      <p:sp>
        <p:nvSpPr>
          <p:cNvPr id="246" name="Google Shape;246;p32"/>
          <p:cNvSpPr txBox="1"/>
          <p:nvPr/>
        </p:nvSpPr>
        <p:spPr>
          <a:xfrm>
            <a:off x="6521400" y="3233625"/>
            <a:ext cx="2622600" cy="11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TransID →  ItemID, BuyerID, SellerID, PriceUSD, ListedAt, SoldAt</a:t>
            </a:r>
            <a:endParaRPr sz="1800">
              <a:solidFill>
                <a:schemeClr val="dk2"/>
              </a:solidFill>
              <a:latin typeface="Lato"/>
              <a:ea typeface="Lato"/>
              <a:cs typeface="Lato"/>
              <a:sym typeface="Lato"/>
            </a:endParaRPr>
          </a:p>
        </p:txBody>
      </p:sp>
      <p:pic>
        <p:nvPicPr>
          <p:cNvPr id="247" name="Google Shape;247;p32"/>
          <p:cNvPicPr preferRelativeResize="0"/>
          <p:nvPr/>
        </p:nvPicPr>
        <p:blipFill>
          <a:blip r:embed="rId4">
            <a:alphaModFix/>
          </a:blip>
          <a:stretch>
            <a:fillRect/>
          </a:stretch>
        </p:blipFill>
        <p:spPr>
          <a:xfrm>
            <a:off x="2235600" y="1211350"/>
            <a:ext cx="4468074" cy="1811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Indexes</a:t>
            </a:r>
            <a:endParaRPr/>
          </a:p>
        </p:txBody>
      </p:sp>
      <p:sp>
        <p:nvSpPr>
          <p:cNvPr id="253" name="Google Shape;253;p33"/>
          <p:cNvSpPr txBox="1"/>
          <p:nvPr>
            <p:ph idx="1" type="body"/>
          </p:nvPr>
        </p:nvSpPr>
        <p:spPr>
          <a:xfrm>
            <a:off x="2308156" y="1062375"/>
            <a:ext cx="3015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lt1"/>
                </a:solidFill>
              </a:rPr>
              <a:t>A variety of useful indexes are available to  speed up data retrieval operations by allowing the database to quickly locate rows matching query conditions, especially on large tables. </a:t>
            </a:r>
            <a:endParaRPr sz="1400">
              <a:solidFill>
                <a:schemeClr val="lt1"/>
              </a:solidFill>
            </a:endParaRPr>
          </a:p>
        </p:txBody>
      </p:sp>
      <p:sp>
        <p:nvSpPr>
          <p:cNvPr id="254" name="Google Shape;254;p3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3"/>
          <p:cNvPicPr preferRelativeResize="0"/>
          <p:nvPr/>
        </p:nvPicPr>
        <p:blipFill>
          <a:blip r:embed="rId3">
            <a:alphaModFix/>
          </a:blip>
          <a:stretch>
            <a:fillRect/>
          </a:stretch>
        </p:blipFill>
        <p:spPr>
          <a:xfrm>
            <a:off x="5372404" y="0"/>
            <a:ext cx="3771596" cy="4598175"/>
          </a:xfrm>
          <a:prstGeom prst="rect">
            <a:avLst/>
          </a:prstGeom>
          <a:noFill/>
          <a:ln>
            <a:noFill/>
          </a:ln>
        </p:spPr>
      </p:pic>
      <p:pic>
        <p:nvPicPr>
          <p:cNvPr id="256" name="Google Shape;256;p33"/>
          <p:cNvPicPr preferRelativeResize="0"/>
          <p:nvPr/>
        </p:nvPicPr>
        <p:blipFill>
          <a:blip r:embed="rId4">
            <a:alphaModFix/>
          </a:blip>
          <a:stretch>
            <a:fillRect/>
          </a:stretch>
        </p:blipFill>
        <p:spPr>
          <a:xfrm>
            <a:off x="0" y="2748525"/>
            <a:ext cx="5134950" cy="162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3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3" name="Google Shape;263;p3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4"/>
          <p:cNvPicPr preferRelativeResize="0"/>
          <p:nvPr/>
        </p:nvPicPr>
        <p:blipFill>
          <a:blip r:embed="rId3">
            <a:alphaModFix/>
          </a:blip>
          <a:stretch>
            <a:fillRect/>
          </a:stretch>
        </p:blipFill>
        <p:spPr>
          <a:xfrm>
            <a:off x="0" y="0"/>
            <a:ext cx="9144000" cy="4833200"/>
          </a:xfrm>
          <a:prstGeom prst="rect">
            <a:avLst/>
          </a:prstGeom>
          <a:noFill/>
          <a:ln>
            <a:noFill/>
          </a:ln>
        </p:spPr>
      </p:pic>
      <p:pic>
        <p:nvPicPr>
          <p:cNvPr id="265" name="Google Shape;265;p34"/>
          <p:cNvPicPr preferRelativeResize="0"/>
          <p:nvPr/>
        </p:nvPicPr>
        <p:blipFill>
          <a:blip r:embed="rId4">
            <a:alphaModFix/>
          </a:blip>
          <a:stretch>
            <a:fillRect/>
          </a:stretch>
        </p:blipFill>
        <p:spPr>
          <a:xfrm>
            <a:off x="6273025" y="2"/>
            <a:ext cx="2870975" cy="87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2204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Popular Skins</a:t>
            </a:r>
            <a:endParaRPr sz="2333">
              <a:solidFill>
                <a:schemeClr val="lt1"/>
              </a:solidFill>
            </a:endParaRPr>
          </a:p>
        </p:txBody>
      </p:sp>
      <p:sp>
        <p:nvSpPr>
          <p:cNvPr id="271" name="Google Shape;271;p35"/>
          <p:cNvSpPr txBox="1"/>
          <p:nvPr>
            <p:ph idx="1" type="body"/>
          </p:nvPr>
        </p:nvSpPr>
        <p:spPr>
          <a:xfrm>
            <a:off x="-8" y="2204075"/>
            <a:ext cx="4500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finds the most popular skins being bought and sold on the market.</a:t>
            </a:r>
            <a:endParaRPr sz="1400">
              <a:solidFill>
                <a:schemeClr val="lt1"/>
              </a:solidFill>
            </a:endParaRPr>
          </a:p>
        </p:txBody>
      </p:sp>
      <p:sp>
        <p:nvSpPr>
          <p:cNvPr id="272" name="Google Shape;272;p3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5"/>
          <p:cNvPicPr preferRelativeResize="0"/>
          <p:nvPr/>
        </p:nvPicPr>
        <p:blipFill>
          <a:blip r:embed="rId3">
            <a:alphaModFix/>
          </a:blip>
          <a:stretch>
            <a:fillRect/>
          </a:stretch>
        </p:blipFill>
        <p:spPr>
          <a:xfrm>
            <a:off x="4447649" y="493425"/>
            <a:ext cx="4572000" cy="2860791"/>
          </a:xfrm>
          <a:prstGeom prst="rect">
            <a:avLst/>
          </a:prstGeom>
          <a:noFill/>
          <a:ln>
            <a:noFill/>
          </a:ln>
        </p:spPr>
      </p:pic>
      <p:pic>
        <p:nvPicPr>
          <p:cNvPr id="274" name="Google Shape;274;p35"/>
          <p:cNvPicPr preferRelativeResize="0"/>
          <p:nvPr/>
        </p:nvPicPr>
        <p:blipFill>
          <a:blip r:embed="rId4">
            <a:alphaModFix/>
          </a:blip>
          <a:stretch>
            <a:fillRect/>
          </a:stretch>
        </p:blipFill>
        <p:spPr>
          <a:xfrm>
            <a:off x="-3" y="3432160"/>
            <a:ext cx="6225001" cy="1711340"/>
          </a:xfrm>
          <a:prstGeom prst="rect">
            <a:avLst/>
          </a:prstGeom>
          <a:noFill/>
          <a:ln>
            <a:noFill/>
          </a:ln>
        </p:spPr>
      </p:pic>
      <p:pic>
        <p:nvPicPr>
          <p:cNvPr id="275" name="Google Shape;275;p35"/>
          <p:cNvPicPr preferRelativeResize="0"/>
          <p:nvPr/>
        </p:nvPicPr>
        <p:blipFill>
          <a:blip r:embed="rId5">
            <a:alphaModFix/>
          </a:blip>
          <a:stretch>
            <a:fillRect/>
          </a:stretch>
        </p:blipFill>
        <p:spPr>
          <a:xfrm>
            <a:off x="0" y="3244322"/>
            <a:ext cx="2368725" cy="18782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Top Market Users</a:t>
            </a:r>
            <a:endParaRPr sz="2333">
              <a:solidFill>
                <a:schemeClr val="lt1"/>
              </a:solidFill>
            </a:endParaRPr>
          </a:p>
        </p:txBody>
      </p:sp>
      <p:sp>
        <p:nvSpPr>
          <p:cNvPr id="281" name="Google Shape;281;p36"/>
          <p:cNvSpPr txBox="1"/>
          <p:nvPr>
            <p:ph idx="1" type="body"/>
          </p:nvPr>
        </p:nvSpPr>
        <p:spPr>
          <a:xfrm>
            <a:off x="12" y="21702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top market buyers and sellers.</a:t>
            </a:r>
            <a:endParaRPr sz="1400">
              <a:solidFill>
                <a:schemeClr val="lt1"/>
              </a:solidFill>
            </a:endParaRPr>
          </a:p>
          <a:p>
            <a:pPr indent="0" lvl="0" marL="0" rtl="0" algn="l">
              <a:spcBef>
                <a:spcPts val="1200"/>
              </a:spcBef>
              <a:spcAft>
                <a:spcPts val="1200"/>
              </a:spcAft>
              <a:buNone/>
            </a:pPr>
            <a:r>
              <a:t/>
            </a:r>
            <a:endParaRPr sz="1600"/>
          </a:p>
        </p:txBody>
      </p:sp>
      <p:sp>
        <p:nvSpPr>
          <p:cNvPr id="282" name="Google Shape;282;p3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6"/>
          <p:cNvPicPr preferRelativeResize="0"/>
          <p:nvPr/>
        </p:nvPicPr>
        <p:blipFill>
          <a:blip r:embed="rId3">
            <a:alphaModFix/>
          </a:blip>
          <a:stretch>
            <a:fillRect/>
          </a:stretch>
        </p:blipFill>
        <p:spPr>
          <a:xfrm>
            <a:off x="0" y="2787625"/>
            <a:ext cx="2095450" cy="168309"/>
          </a:xfrm>
          <a:prstGeom prst="rect">
            <a:avLst/>
          </a:prstGeom>
          <a:noFill/>
          <a:ln>
            <a:noFill/>
          </a:ln>
        </p:spPr>
      </p:pic>
      <p:pic>
        <p:nvPicPr>
          <p:cNvPr id="284" name="Google Shape;284;p36"/>
          <p:cNvPicPr preferRelativeResize="0"/>
          <p:nvPr/>
        </p:nvPicPr>
        <p:blipFill>
          <a:blip r:embed="rId4">
            <a:alphaModFix/>
          </a:blip>
          <a:stretch>
            <a:fillRect/>
          </a:stretch>
        </p:blipFill>
        <p:spPr>
          <a:xfrm>
            <a:off x="0" y="2955925"/>
            <a:ext cx="4730209" cy="1876675"/>
          </a:xfrm>
          <a:prstGeom prst="rect">
            <a:avLst/>
          </a:prstGeom>
          <a:noFill/>
          <a:ln>
            <a:noFill/>
          </a:ln>
        </p:spPr>
      </p:pic>
      <p:pic>
        <p:nvPicPr>
          <p:cNvPr id="285" name="Google Shape;285;p36"/>
          <p:cNvPicPr preferRelativeResize="0"/>
          <p:nvPr/>
        </p:nvPicPr>
        <p:blipFill>
          <a:blip r:embed="rId5">
            <a:alphaModFix/>
          </a:blip>
          <a:stretch>
            <a:fillRect/>
          </a:stretch>
        </p:blipFill>
        <p:spPr>
          <a:xfrm>
            <a:off x="5188828" y="141950"/>
            <a:ext cx="3684797" cy="3266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2131425" y="575950"/>
            <a:ext cx="6811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333">
                <a:solidFill>
                  <a:schemeClr val="lt1"/>
                </a:solidFill>
              </a:rPr>
              <a:t>Common SkinItem Sticker Combos</a:t>
            </a:r>
            <a:endParaRPr sz="2333">
              <a:solidFill>
                <a:schemeClr val="lt1"/>
              </a:solidFill>
            </a:endParaRPr>
          </a:p>
        </p:txBody>
      </p:sp>
      <p:sp>
        <p:nvSpPr>
          <p:cNvPr id="291" name="Google Shape;291;p37"/>
          <p:cNvSpPr txBox="1"/>
          <p:nvPr>
            <p:ph idx="1" type="body"/>
          </p:nvPr>
        </p:nvSpPr>
        <p:spPr>
          <a:xfrm>
            <a:off x="2376387" y="121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shows the user the most common sticker and item skin combinations!</a:t>
            </a:r>
            <a:endParaRPr sz="1400">
              <a:solidFill>
                <a:schemeClr val="lt1"/>
              </a:solidFill>
            </a:endParaRPr>
          </a:p>
          <a:p>
            <a:pPr indent="0" lvl="0" marL="0" rtl="0" algn="l">
              <a:spcBef>
                <a:spcPts val="1200"/>
              </a:spcBef>
              <a:spcAft>
                <a:spcPts val="1200"/>
              </a:spcAft>
              <a:buNone/>
            </a:pPr>
            <a:r>
              <a:t/>
            </a:r>
            <a:endParaRPr/>
          </a:p>
        </p:txBody>
      </p:sp>
      <p:sp>
        <p:nvSpPr>
          <p:cNvPr id="292" name="Google Shape;292;p3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7"/>
          <p:cNvPicPr preferRelativeResize="0"/>
          <p:nvPr/>
        </p:nvPicPr>
        <p:blipFill>
          <a:blip r:embed="rId3">
            <a:alphaModFix/>
          </a:blip>
          <a:stretch>
            <a:fillRect/>
          </a:stretch>
        </p:blipFill>
        <p:spPr>
          <a:xfrm>
            <a:off x="4017800" y="1961600"/>
            <a:ext cx="4572000" cy="2190750"/>
          </a:xfrm>
          <a:prstGeom prst="rect">
            <a:avLst/>
          </a:prstGeom>
          <a:noFill/>
          <a:ln>
            <a:noFill/>
          </a:ln>
        </p:spPr>
      </p:pic>
      <p:pic>
        <p:nvPicPr>
          <p:cNvPr id="294" name="Google Shape;294;p37"/>
          <p:cNvPicPr preferRelativeResize="0"/>
          <p:nvPr/>
        </p:nvPicPr>
        <p:blipFill>
          <a:blip r:embed="rId4">
            <a:alphaModFix/>
          </a:blip>
          <a:stretch>
            <a:fillRect/>
          </a:stretch>
        </p:blipFill>
        <p:spPr>
          <a:xfrm>
            <a:off x="0" y="3077925"/>
            <a:ext cx="3777475" cy="2065575"/>
          </a:xfrm>
          <a:prstGeom prst="rect">
            <a:avLst/>
          </a:prstGeom>
          <a:noFill/>
          <a:ln>
            <a:noFill/>
          </a:ln>
        </p:spPr>
      </p:pic>
      <p:pic>
        <p:nvPicPr>
          <p:cNvPr id="295" name="Google Shape;295;p37"/>
          <p:cNvPicPr preferRelativeResize="0"/>
          <p:nvPr/>
        </p:nvPicPr>
        <p:blipFill>
          <a:blip r:embed="rId5">
            <a:alphaModFix/>
          </a:blip>
          <a:stretch>
            <a:fillRect/>
          </a:stretch>
        </p:blipFill>
        <p:spPr>
          <a:xfrm>
            <a:off x="0" y="2887426"/>
            <a:ext cx="3124200" cy="19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br>
              <a:rPr lang="en"/>
            </a:br>
            <a:r>
              <a:rPr lang="en" sz="2333">
                <a:solidFill>
                  <a:schemeClr val="lt1"/>
                </a:solidFill>
              </a:rPr>
              <a:t>Average StatTrak Kills By Weapon Type</a:t>
            </a:r>
            <a:endParaRPr sz="2333">
              <a:solidFill>
                <a:schemeClr val="lt1"/>
              </a:solidFill>
            </a:endParaRPr>
          </a:p>
        </p:txBody>
      </p:sp>
      <p:sp>
        <p:nvSpPr>
          <p:cNvPr id="301" name="Google Shape;301;p38"/>
          <p:cNvSpPr txBox="1"/>
          <p:nvPr>
            <p:ph idx="1" type="body"/>
          </p:nvPr>
        </p:nvSpPr>
        <p:spPr>
          <a:xfrm>
            <a:off x="235971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600"/>
              <a:t>Purpose: </a:t>
            </a:r>
            <a:r>
              <a:rPr lang="en" sz="1400">
                <a:solidFill>
                  <a:schemeClr val="lt1"/>
                </a:solidFill>
              </a:rPr>
              <a:t>This view details the average amount of StatTrak™ kills for each weapon, regardless of skin. </a:t>
            </a:r>
            <a:endParaRPr sz="1400">
              <a:solidFill>
                <a:schemeClr val="lt1"/>
              </a:solidFill>
            </a:endParaRPr>
          </a:p>
          <a:p>
            <a:pPr indent="0" lvl="0" marL="0" rtl="0" algn="l">
              <a:spcBef>
                <a:spcPts val="1200"/>
              </a:spcBef>
              <a:spcAft>
                <a:spcPts val="1200"/>
              </a:spcAft>
              <a:buNone/>
            </a:pPr>
            <a:r>
              <a:t/>
            </a:r>
            <a:endParaRPr/>
          </a:p>
        </p:txBody>
      </p:sp>
      <p:sp>
        <p:nvSpPr>
          <p:cNvPr id="302" name="Google Shape;302;p3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3" name="Google Shape;303;p38"/>
          <p:cNvPicPr preferRelativeResize="0"/>
          <p:nvPr/>
        </p:nvPicPr>
        <p:blipFill>
          <a:blip r:embed="rId3">
            <a:alphaModFix/>
          </a:blip>
          <a:stretch>
            <a:fillRect/>
          </a:stretch>
        </p:blipFill>
        <p:spPr>
          <a:xfrm>
            <a:off x="152400" y="2426007"/>
            <a:ext cx="2962275" cy="223893"/>
          </a:xfrm>
          <a:prstGeom prst="rect">
            <a:avLst/>
          </a:prstGeom>
          <a:noFill/>
          <a:ln>
            <a:noFill/>
          </a:ln>
        </p:spPr>
      </p:pic>
      <p:pic>
        <p:nvPicPr>
          <p:cNvPr id="304" name="Google Shape;304;p38"/>
          <p:cNvPicPr preferRelativeResize="0"/>
          <p:nvPr/>
        </p:nvPicPr>
        <p:blipFill>
          <a:blip r:embed="rId4">
            <a:alphaModFix/>
          </a:blip>
          <a:stretch>
            <a:fillRect/>
          </a:stretch>
        </p:blipFill>
        <p:spPr>
          <a:xfrm>
            <a:off x="3732928" y="2405700"/>
            <a:ext cx="4697525" cy="2082525"/>
          </a:xfrm>
          <a:prstGeom prst="rect">
            <a:avLst/>
          </a:prstGeom>
          <a:noFill/>
          <a:ln>
            <a:noFill/>
          </a:ln>
        </p:spPr>
      </p:pic>
      <p:pic>
        <p:nvPicPr>
          <p:cNvPr id="305" name="Google Shape;305;p38"/>
          <p:cNvPicPr preferRelativeResize="0"/>
          <p:nvPr/>
        </p:nvPicPr>
        <p:blipFill>
          <a:blip r:embed="rId5">
            <a:alphaModFix/>
          </a:blip>
          <a:stretch>
            <a:fillRect/>
          </a:stretch>
        </p:blipFill>
        <p:spPr>
          <a:xfrm>
            <a:off x="152388" y="2649888"/>
            <a:ext cx="2962275" cy="1838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Daily Transactions</a:t>
            </a:r>
            <a:endParaRPr sz="2222">
              <a:solidFill>
                <a:schemeClr val="lt1"/>
              </a:solidFill>
            </a:endParaRPr>
          </a:p>
        </p:txBody>
      </p:sp>
      <p:sp>
        <p:nvSpPr>
          <p:cNvPr id="311" name="Google Shape;311;p39"/>
          <p:cNvSpPr txBox="1"/>
          <p:nvPr>
            <p:ph idx="1" type="body"/>
          </p:nvPr>
        </p:nvSpPr>
        <p:spPr>
          <a:xfrm>
            <a:off x="30971" y="2183800"/>
            <a:ext cx="47400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us how strong the item market is each day in the last 30 days.</a:t>
            </a:r>
            <a:endParaRPr sz="1600"/>
          </a:p>
        </p:txBody>
      </p:sp>
      <p:sp>
        <p:nvSpPr>
          <p:cNvPr id="312" name="Google Shape;312;p3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39"/>
          <p:cNvPicPr preferRelativeResize="0"/>
          <p:nvPr/>
        </p:nvPicPr>
        <p:blipFill>
          <a:blip r:embed="rId3">
            <a:alphaModFix/>
          </a:blip>
          <a:stretch>
            <a:fillRect/>
          </a:stretch>
        </p:blipFill>
        <p:spPr>
          <a:xfrm>
            <a:off x="5048150" y="1243175"/>
            <a:ext cx="3598250" cy="2222450"/>
          </a:xfrm>
          <a:prstGeom prst="rect">
            <a:avLst/>
          </a:prstGeom>
          <a:noFill/>
          <a:ln>
            <a:noFill/>
          </a:ln>
        </p:spPr>
      </p:pic>
      <p:pic>
        <p:nvPicPr>
          <p:cNvPr id="314" name="Google Shape;314;p39"/>
          <p:cNvPicPr preferRelativeResize="0"/>
          <p:nvPr/>
        </p:nvPicPr>
        <p:blipFill>
          <a:blip r:embed="rId4">
            <a:alphaModFix/>
          </a:blip>
          <a:stretch>
            <a:fillRect/>
          </a:stretch>
        </p:blipFill>
        <p:spPr>
          <a:xfrm>
            <a:off x="0" y="3557775"/>
            <a:ext cx="5811900" cy="1585725"/>
          </a:xfrm>
          <a:prstGeom prst="rect">
            <a:avLst/>
          </a:prstGeom>
          <a:noFill/>
          <a:ln>
            <a:noFill/>
          </a:ln>
        </p:spPr>
      </p:pic>
      <p:pic>
        <p:nvPicPr>
          <p:cNvPr id="315" name="Google Shape;315;p39"/>
          <p:cNvPicPr preferRelativeResize="0"/>
          <p:nvPr/>
        </p:nvPicPr>
        <p:blipFill>
          <a:blip r:embed="rId5">
            <a:alphaModFix/>
          </a:blip>
          <a:stretch>
            <a:fillRect/>
          </a:stretch>
        </p:blipFill>
        <p:spPr>
          <a:xfrm>
            <a:off x="0" y="3346575"/>
            <a:ext cx="2594675" cy="21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00">
                <a:solidFill>
                  <a:schemeClr val="lt1"/>
                </a:solidFill>
              </a:rPr>
              <a:t>Top Weapons for Skins</a:t>
            </a:r>
            <a:endParaRPr sz="2200">
              <a:solidFill>
                <a:schemeClr val="lt1"/>
              </a:solidFill>
            </a:endParaRPr>
          </a:p>
        </p:txBody>
      </p:sp>
      <p:sp>
        <p:nvSpPr>
          <p:cNvPr id="321" name="Google Shape;321;p4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how many skins are available for each weapon.</a:t>
            </a:r>
            <a:endParaRPr sz="1400">
              <a:solidFill>
                <a:schemeClr val="lt1"/>
              </a:solidFill>
            </a:endParaRPr>
          </a:p>
        </p:txBody>
      </p:sp>
      <p:sp>
        <p:nvSpPr>
          <p:cNvPr id="322" name="Google Shape;322;p4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0"/>
          <p:cNvPicPr preferRelativeResize="0"/>
          <p:nvPr/>
        </p:nvPicPr>
        <p:blipFill>
          <a:blip r:embed="rId3">
            <a:alphaModFix/>
          </a:blip>
          <a:stretch>
            <a:fillRect/>
          </a:stretch>
        </p:blipFill>
        <p:spPr>
          <a:xfrm>
            <a:off x="0" y="2637700"/>
            <a:ext cx="2095450" cy="2505809"/>
          </a:xfrm>
          <a:prstGeom prst="rect">
            <a:avLst/>
          </a:prstGeom>
          <a:noFill/>
          <a:ln>
            <a:noFill/>
          </a:ln>
        </p:spPr>
      </p:pic>
      <p:pic>
        <p:nvPicPr>
          <p:cNvPr id="324" name="Google Shape;324;p40"/>
          <p:cNvPicPr preferRelativeResize="0"/>
          <p:nvPr/>
        </p:nvPicPr>
        <p:blipFill rotWithShape="1">
          <a:blip r:embed="rId4">
            <a:alphaModFix/>
          </a:blip>
          <a:srcRect b="0" l="0" r="3549" t="0"/>
          <a:stretch/>
        </p:blipFill>
        <p:spPr>
          <a:xfrm>
            <a:off x="0" y="2442418"/>
            <a:ext cx="2095450" cy="195282"/>
          </a:xfrm>
          <a:prstGeom prst="rect">
            <a:avLst/>
          </a:prstGeom>
          <a:noFill/>
          <a:ln>
            <a:noFill/>
          </a:ln>
        </p:spPr>
      </p:pic>
      <p:pic>
        <p:nvPicPr>
          <p:cNvPr id="325" name="Google Shape;325;p40"/>
          <p:cNvPicPr preferRelativeResize="0"/>
          <p:nvPr/>
        </p:nvPicPr>
        <p:blipFill>
          <a:blip r:embed="rId5">
            <a:alphaModFix/>
          </a:blip>
          <a:stretch>
            <a:fillRect/>
          </a:stretch>
        </p:blipFill>
        <p:spPr>
          <a:xfrm>
            <a:off x="3380738" y="2442425"/>
            <a:ext cx="4360625" cy="162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Average Case Item Values</a:t>
            </a:r>
            <a:endParaRPr sz="2222">
              <a:solidFill>
                <a:schemeClr val="lt1"/>
              </a:solidFill>
            </a:endParaRPr>
          </a:p>
        </p:txBody>
      </p:sp>
      <p:sp>
        <p:nvSpPr>
          <p:cNvPr id="331" name="Google Shape;331;p4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average value of items from each case.</a:t>
            </a:r>
            <a:endParaRPr sz="1400">
              <a:solidFill>
                <a:schemeClr val="lt1"/>
              </a:solidFill>
            </a:endParaRPr>
          </a:p>
        </p:txBody>
      </p:sp>
      <p:sp>
        <p:nvSpPr>
          <p:cNvPr id="332" name="Google Shape;332;p4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1"/>
          <p:cNvPicPr preferRelativeResize="0"/>
          <p:nvPr/>
        </p:nvPicPr>
        <p:blipFill>
          <a:blip r:embed="rId3">
            <a:alphaModFix/>
          </a:blip>
          <a:stretch>
            <a:fillRect/>
          </a:stretch>
        </p:blipFill>
        <p:spPr>
          <a:xfrm>
            <a:off x="0" y="3390223"/>
            <a:ext cx="3865350" cy="1753275"/>
          </a:xfrm>
          <a:prstGeom prst="rect">
            <a:avLst/>
          </a:prstGeom>
          <a:noFill/>
          <a:ln>
            <a:noFill/>
          </a:ln>
        </p:spPr>
      </p:pic>
      <p:pic>
        <p:nvPicPr>
          <p:cNvPr id="334" name="Google Shape;334;p41"/>
          <p:cNvPicPr preferRelativeResize="0"/>
          <p:nvPr/>
        </p:nvPicPr>
        <p:blipFill>
          <a:blip r:embed="rId4">
            <a:alphaModFix/>
          </a:blip>
          <a:stretch>
            <a:fillRect/>
          </a:stretch>
        </p:blipFill>
        <p:spPr>
          <a:xfrm>
            <a:off x="3967213" y="2455938"/>
            <a:ext cx="4886325" cy="1800225"/>
          </a:xfrm>
          <a:prstGeom prst="rect">
            <a:avLst/>
          </a:prstGeom>
          <a:noFill/>
          <a:ln>
            <a:noFill/>
          </a:ln>
        </p:spPr>
      </p:pic>
      <p:pic>
        <p:nvPicPr>
          <p:cNvPr id="335" name="Google Shape;335;p41"/>
          <p:cNvPicPr preferRelativeResize="0"/>
          <p:nvPr/>
        </p:nvPicPr>
        <p:blipFill>
          <a:blip r:embed="rId5">
            <a:alphaModFix/>
          </a:blip>
          <a:stretch>
            <a:fillRect/>
          </a:stretch>
        </p:blipFill>
        <p:spPr>
          <a:xfrm>
            <a:off x="0" y="3160025"/>
            <a:ext cx="2263500" cy="23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91" name="Google Shape;91;p15"/>
          <p:cNvSpPr txBox="1"/>
          <p:nvPr>
            <p:ph idx="1" type="body"/>
          </p:nvPr>
        </p:nvSpPr>
        <p:spPr>
          <a:xfrm>
            <a:off x="2450662" y="1143776"/>
            <a:ext cx="6321600" cy="3002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 sz="1100">
                <a:solidFill>
                  <a:schemeClr val="lt1"/>
                </a:solidFill>
                <a:latin typeface="Arial"/>
                <a:ea typeface="Arial"/>
                <a:cs typeface="Arial"/>
                <a:sym typeface="Arial"/>
              </a:rPr>
              <a:t>This document provides an overview of the database schema designed for a CounterStrike2 (CS2) item marketplace. The database captures the relationships between various entities within the CS ecosystem, including operations, cases, capsules, stickers, majors, matches, weapons, skin items, users, and market transactions. This schema aims to facilitate efficient storage and retrieval of data related to CS items, their attributes, and their trading history. This document contains the respective create statements and documentation for each table as well as useful reports (queries), view </a:t>
            </a:r>
            <a:r>
              <a:rPr lang="en" sz="1100">
                <a:solidFill>
                  <a:schemeClr val="lt1"/>
                </a:solidFill>
                <a:latin typeface="Arial"/>
                <a:ea typeface="Arial"/>
                <a:cs typeface="Arial"/>
                <a:sym typeface="Arial"/>
              </a:rPr>
              <a:t>definitions, stored procedures, triggers, and security features.</a:t>
            </a:r>
            <a:endParaRPr sz="1100">
              <a:solidFill>
                <a:schemeClr val="lt1"/>
              </a:solidFill>
              <a:latin typeface="Arial"/>
              <a:ea typeface="Arial"/>
              <a:cs typeface="Arial"/>
              <a:sym typeface="Arial"/>
            </a:endParaRPr>
          </a:p>
          <a:p>
            <a:pPr indent="0" lvl="0" marL="0" rtl="0" algn="l">
              <a:spcBef>
                <a:spcPts val="1200"/>
              </a:spcBef>
              <a:spcAft>
                <a:spcPts val="1200"/>
              </a:spcAft>
              <a:buNone/>
            </a:pPr>
            <a:r>
              <a:t/>
            </a:r>
            <a:endParaRPr>
              <a:solidFill>
                <a:srgbClr val="FBAC18"/>
              </a:solidFill>
            </a:endParaRPr>
          </a:p>
        </p:txBody>
      </p:sp>
      <p:sp>
        <p:nvSpPr>
          <p:cNvPr id="92" name="Google Shape;9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5"/>
          <p:cNvSpPr txBox="1"/>
          <p:nvPr/>
        </p:nvSpPr>
        <p:spPr>
          <a:xfrm>
            <a:off x="283175" y="2406350"/>
            <a:ext cx="9306900" cy="271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2"/>
              </a:buClr>
              <a:buSzPts val="1100"/>
              <a:buFont typeface="Arial"/>
              <a:buNone/>
            </a:pPr>
            <a:r>
              <a:rPr b="1" lang="en" sz="1300">
                <a:solidFill>
                  <a:srgbClr val="FBAC18"/>
                </a:solidFill>
              </a:rPr>
              <a:t>Objectives</a:t>
            </a:r>
            <a:endParaRPr b="1" sz="1300">
              <a:solidFill>
                <a:srgbClr val="FBAC18"/>
              </a:solidFill>
            </a:endParaRPr>
          </a:p>
          <a:p>
            <a:pPr indent="0" lvl="0" marL="0" rtl="0" algn="l">
              <a:lnSpc>
                <a:spcPct val="115000"/>
              </a:lnSpc>
              <a:spcBef>
                <a:spcPts val="1200"/>
              </a:spcBef>
              <a:spcAft>
                <a:spcPts val="0"/>
              </a:spcAft>
              <a:buClr>
                <a:schemeClr val="dk2"/>
              </a:buClr>
              <a:buSzPts val="1100"/>
              <a:buFont typeface="Arial"/>
              <a:buNone/>
            </a:pPr>
            <a:r>
              <a:rPr lang="en" sz="1100">
                <a:solidFill>
                  <a:schemeClr val="lt1"/>
                </a:solidFill>
              </a:rPr>
              <a:t>The primary objectives of this database are to:</a:t>
            </a:r>
            <a:endParaRPr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Organize CS Item Data:</a:t>
            </a:r>
            <a:r>
              <a:rPr lang="en" sz="1100">
                <a:solidFill>
                  <a:schemeClr val="lt1"/>
                </a:solidFill>
              </a:rPr>
              <a:t> Systematically structure data related to CS items (skins, stickers, etc.) and their characteristics.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Track Items:</a:t>
            </a:r>
            <a:r>
              <a:rPr lang="en" sz="1100">
                <a:solidFill>
                  <a:schemeClr val="lt1"/>
                </a:solidFill>
              </a:rPr>
              <a:t> Record the origin and history of items, including the cases or capsules they were obtained from.</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Manage Market Transactions:</a:t>
            </a:r>
            <a:r>
              <a:rPr lang="en" sz="1100">
                <a:solidFill>
                  <a:schemeClr val="lt1"/>
                </a:solidFill>
              </a:rPr>
              <a:t> Store data on item sales, including buyer, seller, price, and timestamps.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Store User Information:</a:t>
            </a:r>
            <a:r>
              <a:rPr lang="en" sz="1100">
                <a:solidFill>
                  <a:schemeClr val="lt1"/>
                </a:solidFill>
              </a:rPr>
              <a:t> Maintain data on Steam users, including their inventories and trading activity.</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Support Major Tournament Data:</a:t>
            </a:r>
            <a:r>
              <a:rPr lang="en" sz="1100">
                <a:solidFill>
                  <a:schemeClr val="lt1"/>
                </a:solidFill>
              </a:rPr>
              <a:t> Store information about CS Major tournaments, matches, and related skin items.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Enable Complex Queries:</a:t>
            </a:r>
            <a:r>
              <a:rPr lang="en" sz="1100">
                <a:solidFill>
                  <a:schemeClr val="lt1"/>
                </a:solidFill>
              </a:rPr>
              <a:t> Facilitate complex queries for data analysis, reporting, and application development.</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Ensure Data Integrity:</a:t>
            </a:r>
            <a:r>
              <a:rPr lang="en" sz="1100">
                <a:solidFill>
                  <a:schemeClr val="lt1"/>
                </a:solidFill>
              </a:rPr>
              <a:t> Enforce data consistency and accuracy through constraints, data types, and relationships.</a:t>
            </a:r>
            <a:endParaRPr sz="1100">
              <a:solidFill>
                <a:schemeClr val="lt1"/>
              </a:solidFill>
            </a:endParaRPr>
          </a:p>
          <a:p>
            <a:pPr indent="0" lvl="0" marL="0" rtl="0" algn="l">
              <a:spcBef>
                <a:spcPts val="1200"/>
              </a:spcBef>
              <a:spcAft>
                <a:spcPts val="0"/>
              </a:spcAft>
              <a:buNone/>
            </a:pPr>
            <a:r>
              <a:t/>
            </a:r>
            <a:endParaRPr sz="1800">
              <a:solidFill>
                <a:srgbClr val="FBAC18"/>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View Report: </a:t>
            </a:r>
            <a:r>
              <a:rPr lang="en" sz="2222">
                <a:solidFill>
                  <a:schemeClr val="lt1"/>
                </a:solidFill>
              </a:rPr>
              <a:t>Operation Metrics</a:t>
            </a:r>
            <a:endParaRPr sz="2222">
              <a:solidFill>
                <a:schemeClr val="lt1"/>
              </a:solidFill>
            </a:endParaRPr>
          </a:p>
        </p:txBody>
      </p:sp>
      <p:sp>
        <p:nvSpPr>
          <p:cNvPr id="341" name="Google Shape;341;p42"/>
          <p:cNvSpPr txBox="1"/>
          <p:nvPr>
            <p:ph idx="1" type="body"/>
          </p:nvPr>
        </p:nvSpPr>
        <p:spPr>
          <a:xfrm>
            <a:off x="-29775" y="2141100"/>
            <a:ext cx="44157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view shows the performance metrics for each operation. Metrics include transactions per day, </a:t>
            </a:r>
            <a:r>
              <a:rPr lang="en" sz="1400">
                <a:solidFill>
                  <a:schemeClr val="lt1"/>
                </a:solidFill>
              </a:rPr>
              <a:t>unique</a:t>
            </a:r>
            <a:r>
              <a:rPr lang="en" sz="1400">
                <a:solidFill>
                  <a:schemeClr val="lt1"/>
                </a:solidFill>
              </a:rPr>
              <a:t> skins, market volume, and cases released.</a:t>
            </a:r>
            <a:endParaRPr sz="1400">
              <a:solidFill>
                <a:schemeClr val="lt1"/>
              </a:solidFill>
            </a:endParaRPr>
          </a:p>
        </p:txBody>
      </p:sp>
      <p:sp>
        <p:nvSpPr>
          <p:cNvPr id="342" name="Google Shape;342;p4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2"/>
          <p:cNvPicPr preferRelativeResize="0"/>
          <p:nvPr/>
        </p:nvPicPr>
        <p:blipFill>
          <a:blip r:embed="rId3">
            <a:alphaModFix/>
          </a:blip>
          <a:stretch>
            <a:fillRect/>
          </a:stretch>
        </p:blipFill>
        <p:spPr>
          <a:xfrm>
            <a:off x="4304550" y="1121136"/>
            <a:ext cx="4631724" cy="2248539"/>
          </a:xfrm>
          <a:prstGeom prst="rect">
            <a:avLst/>
          </a:prstGeom>
          <a:noFill/>
          <a:ln>
            <a:noFill/>
          </a:ln>
        </p:spPr>
      </p:pic>
      <p:pic>
        <p:nvPicPr>
          <p:cNvPr id="344" name="Google Shape;344;p42"/>
          <p:cNvPicPr preferRelativeResize="0"/>
          <p:nvPr/>
        </p:nvPicPr>
        <p:blipFill>
          <a:blip r:embed="rId4">
            <a:alphaModFix/>
          </a:blip>
          <a:stretch>
            <a:fillRect/>
          </a:stretch>
        </p:blipFill>
        <p:spPr>
          <a:xfrm>
            <a:off x="0" y="3457849"/>
            <a:ext cx="6812151" cy="1685650"/>
          </a:xfrm>
          <a:prstGeom prst="rect">
            <a:avLst/>
          </a:prstGeom>
          <a:noFill/>
          <a:ln>
            <a:noFill/>
          </a:ln>
        </p:spPr>
      </p:pic>
      <p:pic>
        <p:nvPicPr>
          <p:cNvPr id="345" name="Google Shape;345;p42"/>
          <p:cNvPicPr preferRelativeResize="0"/>
          <p:nvPr/>
        </p:nvPicPr>
        <p:blipFill>
          <a:blip r:embed="rId5">
            <a:alphaModFix/>
          </a:blip>
          <a:stretch>
            <a:fillRect/>
          </a:stretch>
        </p:blipFill>
        <p:spPr>
          <a:xfrm>
            <a:off x="0" y="3261825"/>
            <a:ext cx="2733450" cy="196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Get_User_Items</a:t>
            </a:r>
            <a:endParaRPr sz="2222">
              <a:solidFill>
                <a:schemeClr val="lt1"/>
              </a:solidFill>
            </a:endParaRPr>
          </a:p>
        </p:txBody>
      </p:sp>
      <p:sp>
        <p:nvSpPr>
          <p:cNvPr id="351" name="Google Shape;351;p43"/>
          <p:cNvSpPr txBox="1"/>
          <p:nvPr>
            <p:ph idx="1" type="body"/>
          </p:nvPr>
        </p:nvSpPr>
        <p:spPr>
          <a:xfrm>
            <a:off x="87122" y="25014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id of a user, return all of the items in that user’s inventory.</a:t>
            </a:r>
            <a:endParaRPr sz="1400">
              <a:solidFill>
                <a:schemeClr val="lt1"/>
              </a:solidFill>
            </a:endParaRPr>
          </a:p>
        </p:txBody>
      </p:sp>
      <p:sp>
        <p:nvSpPr>
          <p:cNvPr id="352" name="Google Shape;352;p4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43"/>
          <p:cNvPicPr preferRelativeResize="0"/>
          <p:nvPr/>
        </p:nvPicPr>
        <p:blipFill>
          <a:blip r:embed="rId3">
            <a:alphaModFix/>
          </a:blip>
          <a:stretch>
            <a:fillRect/>
          </a:stretch>
        </p:blipFill>
        <p:spPr>
          <a:xfrm>
            <a:off x="-12" y="4295763"/>
            <a:ext cx="6410325" cy="847725"/>
          </a:xfrm>
          <a:prstGeom prst="rect">
            <a:avLst/>
          </a:prstGeom>
          <a:noFill/>
          <a:ln>
            <a:noFill/>
          </a:ln>
        </p:spPr>
      </p:pic>
      <p:pic>
        <p:nvPicPr>
          <p:cNvPr id="354" name="Google Shape;354;p43"/>
          <p:cNvPicPr preferRelativeResize="0"/>
          <p:nvPr/>
        </p:nvPicPr>
        <p:blipFill>
          <a:blip r:embed="rId4">
            <a:alphaModFix/>
          </a:blip>
          <a:stretch>
            <a:fillRect/>
          </a:stretch>
        </p:blipFill>
        <p:spPr>
          <a:xfrm>
            <a:off x="5473950" y="0"/>
            <a:ext cx="3670050" cy="3677425"/>
          </a:xfrm>
          <a:prstGeom prst="rect">
            <a:avLst/>
          </a:prstGeom>
          <a:noFill/>
          <a:ln>
            <a:noFill/>
          </a:ln>
        </p:spPr>
      </p:pic>
      <p:pic>
        <p:nvPicPr>
          <p:cNvPr id="355" name="Google Shape;355;p43"/>
          <p:cNvPicPr preferRelativeResize="0"/>
          <p:nvPr/>
        </p:nvPicPr>
        <p:blipFill>
          <a:blip r:embed="rId5">
            <a:alphaModFix/>
          </a:blip>
          <a:stretch>
            <a:fillRect/>
          </a:stretch>
        </p:blipFill>
        <p:spPr>
          <a:xfrm>
            <a:off x="0" y="4079650"/>
            <a:ext cx="2906875" cy="216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2290275" y="8057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Case_Opening_Stats</a:t>
            </a:r>
            <a:endParaRPr sz="2222">
              <a:solidFill>
                <a:schemeClr val="lt1"/>
              </a:solidFill>
            </a:endParaRPr>
          </a:p>
        </p:txBody>
      </p:sp>
      <p:sp>
        <p:nvSpPr>
          <p:cNvPr id="361" name="Google Shape;361;p44"/>
          <p:cNvSpPr txBox="1"/>
          <p:nvPr>
            <p:ph idx="1" type="body"/>
          </p:nvPr>
        </p:nvSpPr>
        <p:spPr>
          <a:xfrm>
            <a:off x="87122" y="2224325"/>
            <a:ext cx="52788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Provided the name of a case, this function determines how often certain drops are obtained. </a:t>
            </a:r>
            <a:endParaRPr sz="1400">
              <a:solidFill>
                <a:schemeClr val="lt1"/>
              </a:solidFill>
            </a:endParaRPr>
          </a:p>
        </p:txBody>
      </p:sp>
      <p:sp>
        <p:nvSpPr>
          <p:cNvPr id="362" name="Google Shape;362;p4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44"/>
          <p:cNvPicPr preferRelativeResize="0"/>
          <p:nvPr/>
        </p:nvPicPr>
        <p:blipFill rotWithShape="1">
          <a:blip r:embed="rId3">
            <a:alphaModFix/>
          </a:blip>
          <a:srcRect b="0" l="0" r="17756" t="0"/>
          <a:stretch/>
        </p:blipFill>
        <p:spPr>
          <a:xfrm>
            <a:off x="5568575" y="0"/>
            <a:ext cx="3575425" cy="4479650"/>
          </a:xfrm>
          <a:prstGeom prst="rect">
            <a:avLst/>
          </a:prstGeom>
          <a:noFill/>
          <a:ln>
            <a:noFill/>
          </a:ln>
        </p:spPr>
      </p:pic>
      <p:pic>
        <p:nvPicPr>
          <p:cNvPr id="364" name="Google Shape;364;p44"/>
          <p:cNvPicPr preferRelativeResize="0"/>
          <p:nvPr/>
        </p:nvPicPr>
        <p:blipFill>
          <a:blip r:embed="rId4">
            <a:alphaModFix/>
          </a:blip>
          <a:stretch>
            <a:fillRect/>
          </a:stretch>
        </p:blipFill>
        <p:spPr>
          <a:xfrm>
            <a:off x="87123" y="3710975"/>
            <a:ext cx="5369600" cy="977775"/>
          </a:xfrm>
          <a:prstGeom prst="rect">
            <a:avLst/>
          </a:prstGeom>
          <a:noFill/>
          <a:ln>
            <a:noFill/>
          </a:ln>
        </p:spPr>
      </p:pic>
      <p:pic>
        <p:nvPicPr>
          <p:cNvPr id="365" name="Google Shape;365;p44"/>
          <p:cNvPicPr preferRelativeResize="0"/>
          <p:nvPr/>
        </p:nvPicPr>
        <p:blipFill>
          <a:blip r:embed="rId5">
            <a:alphaModFix/>
          </a:blip>
          <a:stretch>
            <a:fillRect/>
          </a:stretch>
        </p:blipFill>
        <p:spPr>
          <a:xfrm>
            <a:off x="87126" y="3543025"/>
            <a:ext cx="2631225" cy="167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a:t>
            </a:r>
            <a:br>
              <a:rPr lang="en"/>
            </a:br>
            <a:r>
              <a:rPr lang="en" sz="2111">
                <a:solidFill>
                  <a:schemeClr val="lt1"/>
                </a:solidFill>
              </a:rPr>
              <a:t>Souvenir_Items_By_Major</a:t>
            </a:r>
            <a:endParaRPr sz="2111">
              <a:solidFill>
                <a:schemeClr val="lt1"/>
              </a:solidFill>
            </a:endParaRPr>
          </a:p>
        </p:txBody>
      </p:sp>
      <p:sp>
        <p:nvSpPr>
          <p:cNvPr id="371" name="Google Shape;371;p45"/>
          <p:cNvSpPr txBox="1"/>
          <p:nvPr>
            <p:ph idx="1" type="body"/>
          </p:nvPr>
        </p:nvSpPr>
        <p:spPr>
          <a:xfrm>
            <a:off x="330450" y="2571750"/>
            <a:ext cx="52041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 major name, this function finds all souvenir items dropped during it, their owners, their values, and more!</a:t>
            </a:r>
            <a:endParaRPr sz="1300">
              <a:solidFill>
                <a:schemeClr val="lt1"/>
              </a:solidFill>
            </a:endParaRPr>
          </a:p>
        </p:txBody>
      </p:sp>
      <p:sp>
        <p:nvSpPr>
          <p:cNvPr id="372" name="Google Shape;372;p4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5"/>
          <p:cNvPicPr preferRelativeResize="0"/>
          <p:nvPr/>
        </p:nvPicPr>
        <p:blipFill rotWithShape="1">
          <a:blip r:embed="rId3">
            <a:alphaModFix/>
          </a:blip>
          <a:srcRect b="4030" l="0" r="0" t="0"/>
          <a:stretch/>
        </p:blipFill>
        <p:spPr>
          <a:xfrm>
            <a:off x="5724025" y="0"/>
            <a:ext cx="3419976" cy="4661126"/>
          </a:xfrm>
          <a:prstGeom prst="rect">
            <a:avLst/>
          </a:prstGeom>
          <a:noFill/>
          <a:ln>
            <a:noFill/>
          </a:ln>
        </p:spPr>
      </p:pic>
      <p:pic>
        <p:nvPicPr>
          <p:cNvPr id="374" name="Google Shape;374;p45"/>
          <p:cNvPicPr preferRelativeResize="0"/>
          <p:nvPr/>
        </p:nvPicPr>
        <p:blipFill>
          <a:blip r:embed="rId4">
            <a:alphaModFix/>
          </a:blip>
          <a:stretch>
            <a:fillRect/>
          </a:stretch>
        </p:blipFill>
        <p:spPr>
          <a:xfrm>
            <a:off x="162224" y="4709416"/>
            <a:ext cx="8573151" cy="434084"/>
          </a:xfrm>
          <a:prstGeom prst="rect">
            <a:avLst/>
          </a:prstGeom>
          <a:noFill/>
          <a:ln>
            <a:noFill/>
          </a:ln>
        </p:spPr>
      </p:pic>
      <p:pic>
        <p:nvPicPr>
          <p:cNvPr id="375" name="Google Shape;375;p45"/>
          <p:cNvPicPr preferRelativeResize="0"/>
          <p:nvPr/>
        </p:nvPicPr>
        <p:blipFill>
          <a:blip r:embed="rId5">
            <a:alphaModFix/>
          </a:blip>
          <a:stretch>
            <a:fillRect/>
          </a:stretch>
        </p:blipFill>
        <p:spPr>
          <a:xfrm>
            <a:off x="162225" y="4473900"/>
            <a:ext cx="4101950" cy="235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2373200" y="940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Stored Procedure: </a:t>
            </a:r>
            <a:br>
              <a:rPr lang="en"/>
            </a:br>
            <a:r>
              <a:rPr lang="en" sz="2222">
                <a:solidFill>
                  <a:schemeClr val="lt1"/>
                </a:solidFill>
              </a:rPr>
              <a:t>Get Market Transactions</a:t>
            </a:r>
            <a:endParaRPr b="0" sz="2222">
              <a:solidFill>
                <a:schemeClr val="lt1"/>
              </a:solidFill>
            </a:endParaRPr>
          </a:p>
        </p:txBody>
      </p:sp>
      <p:sp>
        <p:nvSpPr>
          <p:cNvPr id="381" name="Google Shape;381;p46"/>
          <p:cNvSpPr txBox="1"/>
          <p:nvPr>
            <p:ph idx="1" type="body"/>
          </p:nvPr>
        </p:nvSpPr>
        <p:spPr>
          <a:xfrm>
            <a:off x="330450" y="2571750"/>
            <a:ext cx="4332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300">
                <a:solidFill>
                  <a:schemeClr val="lt1"/>
                </a:solidFill>
              </a:rPr>
              <a:t>Provided an item name and wear, this function finds all of the market listings and sales of the item. </a:t>
            </a:r>
            <a:endParaRPr sz="1300">
              <a:solidFill>
                <a:schemeClr val="lt1"/>
              </a:solidFill>
            </a:endParaRPr>
          </a:p>
        </p:txBody>
      </p:sp>
      <p:sp>
        <p:nvSpPr>
          <p:cNvPr id="382" name="Google Shape;382;p4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3" name="Google Shape;383;p46"/>
          <p:cNvPicPr preferRelativeResize="0"/>
          <p:nvPr/>
        </p:nvPicPr>
        <p:blipFill>
          <a:blip r:embed="rId3">
            <a:alphaModFix/>
          </a:blip>
          <a:stretch>
            <a:fillRect/>
          </a:stretch>
        </p:blipFill>
        <p:spPr>
          <a:xfrm>
            <a:off x="63100" y="3971375"/>
            <a:ext cx="4867275" cy="638175"/>
          </a:xfrm>
          <a:prstGeom prst="rect">
            <a:avLst/>
          </a:prstGeom>
          <a:noFill/>
          <a:ln>
            <a:noFill/>
          </a:ln>
        </p:spPr>
      </p:pic>
      <p:pic>
        <p:nvPicPr>
          <p:cNvPr id="384" name="Google Shape;384;p46"/>
          <p:cNvPicPr preferRelativeResize="0"/>
          <p:nvPr/>
        </p:nvPicPr>
        <p:blipFill>
          <a:blip r:embed="rId4">
            <a:alphaModFix/>
          </a:blip>
          <a:stretch>
            <a:fillRect/>
          </a:stretch>
        </p:blipFill>
        <p:spPr>
          <a:xfrm>
            <a:off x="63100" y="3768219"/>
            <a:ext cx="4867274" cy="203156"/>
          </a:xfrm>
          <a:prstGeom prst="rect">
            <a:avLst/>
          </a:prstGeom>
          <a:noFill/>
          <a:ln>
            <a:noFill/>
          </a:ln>
        </p:spPr>
      </p:pic>
      <p:pic>
        <p:nvPicPr>
          <p:cNvPr id="385" name="Google Shape;385;p46"/>
          <p:cNvPicPr preferRelativeResize="0"/>
          <p:nvPr/>
        </p:nvPicPr>
        <p:blipFill>
          <a:blip r:embed="rId5">
            <a:alphaModFix/>
          </a:blip>
          <a:stretch>
            <a:fillRect/>
          </a:stretch>
        </p:blipFill>
        <p:spPr>
          <a:xfrm>
            <a:off x="5805396" y="0"/>
            <a:ext cx="3338600" cy="464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Prevent D</a:t>
            </a:r>
            <a:r>
              <a:rPr lang="en" sz="2222">
                <a:solidFill>
                  <a:schemeClr val="lt1"/>
                </a:solidFill>
              </a:rPr>
              <a:t>uplicate Friendships</a:t>
            </a:r>
            <a:endParaRPr sz="2222">
              <a:solidFill>
                <a:schemeClr val="lt1"/>
              </a:solidFill>
            </a:endParaRPr>
          </a:p>
        </p:txBody>
      </p:sp>
      <p:sp>
        <p:nvSpPr>
          <p:cNvPr id="391" name="Google Shape;391;p47"/>
          <p:cNvSpPr txBox="1"/>
          <p:nvPr>
            <p:ph idx="1" type="body"/>
          </p:nvPr>
        </p:nvSpPr>
        <p:spPr>
          <a:xfrm>
            <a:off x="2400262" y="12713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is triggered every time there is an insertion into the friendships table. Since the friendship system is undirected, we do not need a FriendB </a:t>
            </a:r>
            <a:r>
              <a:rPr lang="en" sz="1400">
                <a:solidFill>
                  <a:schemeClr val="lt1"/>
                </a:solidFill>
              </a:rPr>
              <a:t>→ </a:t>
            </a:r>
            <a:r>
              <a:rPr lang="en" sz="1400">
                <a:solidFill>
                  <a:schemeClr val="lt1"/>
                </a:solidFill>
              </a:rPr>
              <a:t> FriendA entry if there is already a FriendA </a:t>
            </a:r>
            <a:r>
              <a:rPr lang="en" sz="1400">
                <a:solidFill>
                  <a:schemeClr val="lt1"/>
                </a:solidFill>
              </a:rPr>
              <a:t>→ </a:t>
            </a:r>
            <a:r>
              <a:rPr lang="en" sz="1400">
                <a:solidFill>
                  <a:schemeClr val="lt1"/>
                </a:solidFill>
              </a:rPr>
              <a:t> FriendB entry.</a:t>
            </a:r>
            <a:endParaRPr sz="1400">
              <a:solidFill>
                <a:schemeClr val="lt1"/>
              </a:solidFill>
            </a:endParaRPr>
          </a:p>
        </p:txBody>
      </p:sp>
      <p:sp>
        <p:nvSpPr>
          <p:cNvPr id="392" name="Google Shape;392;p4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3" name="Google Shape;393;p47"/>
          <p:cNvPicPr preferRelativeResize="0"/>
          <p:nvPr/>
        </p:nvPicPr>
        <p:blipFill>
          <a:blip r:embed="rId3">
            <a:alphaModFix/>
          </a:blip>
          <a:stretch>
            <a:fillRect/>
          </a:stretch>
        </p:blipFill>
        <p:spPr>
          <a:xfrm>
            <a:off x="4041000" y="2214200"/>
            <a:ext cx="4680850" cy="2929300"/>
          </a:xfrm>
          <a:prstGeom prst="rect">
            <a:avLst/>
          </a:prstGeom>
          <a:noFill/>
          <a:ln>
            <a:noFill/>
          </a:ln>
        </p:spPr>
      </p:pic>
      <p:pic>
        <p:nvPicPr>
          <p:cNvPr id="394" name="Google Shape;394;p47"/>
          <p:cNvPicPr preferRelativeResize="0"/>
          <p:nvPr/>
        </p:nvPicPr>
        <p:blipFill>
          <a:blip r:embed="rId4">
            <a:alphaModFix/>
          </a:blip>
          <a:stretch>
            <a:fillRect/>
          </a:stretch>
        </p:blipFill>
        <p:spPr>
          <a:xfrm>
            <a:off x="0" y="3477626"/>
            <a:ext cx="4041000" cy="294324"/>
          </a:xfrm>
          <a:prstGeom prst="rect">
            <a:avLst/>
          </a:prstGeom>
          <a:noFill/>
          <a:ln>
            <a:noFill/>
          </a:ln>
        </p:spPr>
      </p:pic>
      <p:pic>
        <p:nvPicPr>
          <p:cNvPr id="395" name="Google Shape;395;p47"/>
          <p:cNvPicPr preferRelativeResize="0"/>
          <p:nvPr/>
        </p:nvPicPr>
        <p:blipFill>
          <a:blip r:embed="rId5">
            <a:alphaModFix/>
          </a:blip>
          <a:stretch>
            <a:fillRect/>
          </a:stretch>
        </p:blipFill>
        <p:spPr>
          <a:xfrm>
            <a:off x="0" y="3771955"/>
            <a:ext cx="4040999" cy="3284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r>
              <a:rPr lang="en" sz="2222">
                <a:solidFill>
                  <a:schemeClr val="lt1"/>
                </a:solidFill>
              </a:rPr>
              <a:t>Confirm </a:t>
            </a:r>
            <a:r>
              <a:rPr lang="en" sz="2222">
                <a:solidFill>
                  <a:schemeClr val="lt1"/>
                </a:solidFill>
              </a:rPr>
              <a:t>Seller Ownership</a:t>
            </a:r>
            <a:endParaRPr sz="2222">
              <a:solidFill>
                <a:schemeClr val="lt1"/>
              </a:solidFill>
            </a:endParaRPr>
          </a:p>
        </p:txBody>
      </p:sp>
      <p:sp>
        <p:nvSpPr>
          <p:cNvPr id="401" name="Google Shape;401;p48"/>
          <p:cNvSpPr txBox="1"/>
          <p:nvPr>
            <p:ph idx="1" type="body"/>
          </p:nvPr>
        </p:nvSpPr>
        <p:spPr>
          <a:xfrm>
            <a:off x="5288901" y="2477800"/>
            <a:ext cx="3757800" cy="203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a:t>
            </a:r>
            <a:r>
              <a:rPr lang="en" sz="1400">
                <a:solidFill>
                  <a:schemeClr val="lt1"/>
                </a:solidFill>
              </a:rPr>
              <a:t>function</a:t>
            </a:r>
            <a:r>
              <a:rPr lang="en" sz="1400">
                <a:solidFill>
                  <a:schemeClr val="lt1"/>
                </a:solidFill>
              </a:rPr>
              <a:t> is triggered when a seller lists an item and ensures that the item is actually in the seller’s inventory.</a:t>
            </a:r>
            <a:endParaRPr sz="1400">
              <a:solidFill>
                <a:schemeClr val="lt1"/>
              </a:solidFill>
            </a:endParaRPr>
          </a:p>
        </p:txBody>
      </p:sp>
      <p:sp>
        <p:nvSpPr>
          <p:cNvPr id="402" name="Google Shape;402;p4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8"/>
          <p:cNvPicPr preferRelativeResize="0"/>
          <p:nvPr/>
        </p:nvPicPr>
        <p:blipFill>
          <a:blip r:embed="rId3">
            <a:alphaModFix/>
          </a:blip>
          <a:stretch>
            <a:fillRect/>
          </a:stretch>
        </p:blipFill>
        <p:spPr>
          <a:xfrm>
            <a:off x="3071600" y="1572000"/>
            <a:ext cx="4978901" cy="243025"/>
          </a:xfrm>
          <a:prstGeom prst="rect">
            <a:avLst/>
          </a:prstGeom>
          <a:noFill/>
          <a:ln>
            <a:noFill/>
          </a:ln>
        </p:spPr>
      </p:pic>
      <p:pic>
        <p:nvPicPr>
          <p:cNvPr id="404" name="Google Shape;404;p48"/>
          <p:cNvPicPr preferRelativeResize="0"/>
          <p:nvPr/>
        </p:nvPicPr>
        <p:blipFill>
          <a:blip r:embed="rId4">
            <a:alphaModFix/>
          </a:blip>
          <a:stretch>
            <a:fillRect/>
          </a:stretch>
        </p:blipFill>
        <p:spPr>
          <a:xfrm>
            <a:off x="0" y="2449625"/>
            <a:ext cx="5217126" cy="2674575"/>
          </a:xfrm>
          <a:prstGeom prst="rect">
            <a:avLst/>
          </a:prstGeom>
          <a:noFill/>
          <a:ln>
            <a:noFill/>
          </a:ln>
        </p:spPr>
      </p:pic>
      <p:pic>
        <p:nvPicPr>
          <p:cNvPr id="405" name="Google Shape;405;p48"/>
          <p:cNvPicPr preferRelativeResize="0"/>
          <p:nvPr/>
        </p:nvPicPr>
        <p:blipFill>
          <a:blip r:embed="rId5">
            <a:alphaModFix/>
          </a:blip>
          <a:stretch>
            <a:fillRect/>
          </a:stretch>
        </p:blipFill>
        <p:spPr>
          <a:xfrm>
            <a:off x="3289025" y="1815025"/>
            <a:ext cx="4544050" cy="285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 </a:t>
            </a:r>
            <a:br>
              <a:rPr lang="en"/>
            </a:br>
            <a:r>
              <a:rPr lang="en"/>
              <a:t> </a:t>
            </a:r>
            <a:r>
              <a:rPr lang="en" sz="2222">
                <a:solidFill>
                  <a:schemeClr val="lt1"/>
                </a:solidFill>
              </a:rPr>
              <a:t>Transfer </a:t>
            </a:r>
            <a:br>
              <a:rPr lang="en" sz="2222">
                <a:solidFill>
                  <a:schemeClr val="lt1"/>
                </a:solidFill>
              </a:rPr>
            </a:br>
            <a:r>
              <a:rPr lang="en" sz="2222">
                <a:solidFill>
                  <a:schemeClr val="lt1"/>
                </a:solidFill>
              </a:rPr>
              <a:t>  Item </a:t>
            </a:r>
            <a:br>
              <a:rPr lang="en" sz="2222">
                <a:solidFill>
                  <a:schemeClr val="lt1"/>
                </a:solidFill>
              </a:rPr>
            </a:br>
            <a:r>
              <a:rPr lang="en" sz="2222">
                <a:solidFill>
                  <a:schemeClr val="lt1"/>
                </a:solidFill>
              </a:rPr>
              <a:t> Ownership</a:t>
            </a:r>
            <a:endParaRPr sz="2222">
              <a:solidFill>
                <a:schemeClr val="lt1"/>
              </a:solidFill>
            </a:endParaRPr>
          </a:p>
        </p:txBody>
      </p:sp>
      <p:sp>
        <p:nvSpPr>
          <p:cNvPr id="411" name="Google Shape;411;p49"/>
          <p:cNvSpPr txBox="1"/>
          <p:nvPr>
            <p:ph idx="1" type="body"/>
          </p:nvPr>
        </p:nvSpPr>
        <p:spPr>
          <a:xfrm>
            <a:off x="4946026" y="3065825"/>
            <a:ext cx="3683700" cy="16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is triggered when a transaction is inserted or updated. It </a:t>
            </a:r>
            <a:r>
              <a:rPr lang="en" sz="1400">
                <a:solidFill>
                  <a:schemeClr val="lt1"/>
                </a:solidFill>
              </a:rPr>
              <a:t>transfers the ownership of an item from the seller’s inventory to the buyer’s inventory on transaction completion. </a:t>
            </a:r>
            <a:endParaRPr sz="1400">
              <a:solidFill>
                <a:schemeClr val="lt1"/>
              </a:solidFill>
            </a:endParaRPr>
          </a:p>
        </p:txBody>
      </p:sp>
      <p:sp>
        <p:nvSpPr>
          <p:cNvPr id="412" name="Google Shape;412;p4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49"/>
          <p:cNvPicPr preferRelativeResize="0"/>
          <p:nvPr/>
        </p:nvPicPr>
        <p:blipFill>
          <a:blip r:embed="rId3">
            <a:alphaModFix/>
          </a:blip>
          <a:stretch>
            <a:fillRect/>
          </a:stretch>
        </p:blipFill>
        <p:spPr>
          <a:xfrm>
            <a:off x="0" y="3336175"/>
            <a:ext cx="2336875" cy="1807325"/>
          </a:xfrm>
          <a:prstGeom prst="rect">
            <a:avLst/>
          </a:prstGeom>
          <a:noFill/>
          <a:ln>
            <a:noFill/>
          </a:ln>
        </p:spPr>
      </p:pic>
      <p:pic>
        <p:nvPicPr>
          <p:cNvPr id="414" name="Google Shape;414;p49"/>
          <p:cNvPicPr preferRelativeResize="0"/>
          <p:nvPr/>
        </p:nvPicPr>
        <p:blipFill>
          <a:blip r:embed="rId4">
            <a:alphaModFix/>
          </a:blip>
          <a:stretch>
            <a:fillRect/>
          </a:stretch>
        </p:blipFill>
        <p:spPr>
          <a:xfrm>
            <a:off x="2336875" y="3336175"/>
            <a:ext cx="2483625" cy="1807325"/>
          </a:xfrm>
          <a:prstGeom prst="rect">
            <a:avLst/>
          </a:prstGeom>
          <a:noFill/>
          <a:ln>
            <a:noFill/>
          </a:ln>
        </p:spPr>
      </p:pic>
      <p:pic>
        <p:nvPicPr>
          <p:cNvPr id="415" name="Google Shape;415;p49"/>
          <p:cNvPicPr preferRelativeResize="0"/>
          <p:nvPr/>
        </p:nvPicPr>
        <p:blipFill>
          <a:blip r:embed="rId5">
            <a:alphaModFix/>
          </a:blip>
          <a:stretch>
            <a:fillRect/>
          </a:stretch>
        </p:blipFill>
        <p:spPr>
          <a:xfrm>
            <a:off x="0" y="2189275"/>
            <a:ext cx="1702500" cy="1146900"/>
          </a:xfrm>
          <a:prstGeom prst="rect">
            <a:avLst/>
          </a:prstGeom>
          <a:noFill/>
          <a:ln>
            <a:noFill/>
          </a:ln>
        </p:spPr>
      </p:pic>
      <p:sp>
        <p:nvSpPr>
          <p:cNvPr id="416" name="Google Shape;416;p49"/>
          <p:cNvSpPr txBox="1"/>
          <p:nvPr/>
        </p:nvSpPr>
        <p:spPr>
          <a:xfrm>
            <a:off x="1763325" y="2966875"/>
            <a:ext cx="389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BAC18"/>
                </a:solidFill>
                <a:latin typeface="Lato"/>
                <a:ea typeface="Lato"/>
                <a:cs typeface="Lato"/>
                <a:sym typeface="Lato"/>
              </a:rPr>
              <a:t>←Before  |  After→</a:t>
            </a:r>
            <a:endParaRPr sz="1200">
              <a:solidFill>
                <a:srgbClr val="FBAC18"/>
              </a:solidFill>
              <a:latin typeface="Lato"/>
              <a:ea typeface="Lato"/>
              <a:cs typeface="Lato"/>
              <a:sym typeface="Lato"/>
            </a:endParaRPr>
          </a:p>
        </p:txBody>
      </p:sp>
      <p:pic>
        <p:nvPicPr>
          <p:cNvPr id="417" name="Google Shape;417;p49"/>
          <p:cNvPicPr preferRelativeResize="0"/>
          <p:nvPr/>
        </p:nvPicPr>
        <p:blipFill>
          <a:blip r:embed="rId6">
            <a:alphaModFix/>
          </a:blip>
          <a:stretch>
            <a:fillRect/>
          </a:stretch>
        </p:blipFill>
        <p:spPr>
          <a:xfrm>
            <a:off x="5460300" y="0"/>
            <a:ext cx="3683701" cy="30311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0"/>
          <p:cNvPicPr preferRelativeResize="0"/>
          <p:nvPr/>
        </p:nvPicPr>
        <p:blipFill>
          <a:blip r:embed="rId3">
            <a:alphaModFix/>
          </a:blip>
          <a:stretch>
            <a:fillRect/>
          </a:stretch>
        </p:blipFill>
        <p:spPr>
          <a:xfrm>
            <a:off x="4213350" y="0"/>
            <a:ext cx="4930650" cy="3465601"/>
          </a:xfrm>
          <a:prstGeom prst="rect">
            <a:avLst/>
          </a:prstGeom>
          <a:noFill/>
          <a:ln>
            <a:noFill/>
          </a:ln>
        </p:spPr>
      </p:pic>
      <p:sp>
        <p:nvSpPr>
          <p:cNvPr id="423" name="Google Shape;423;p50"/>
          <p:cNvSpPr/>
          <p:nvPr/>
        </p:nvSpPr>
        <p:spPr>
          <a:xfrm>
            <a:off x="5633250" y="4474250"/>
            <a:ext cx="3134400" cy="6081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4" name="Google Shape;424;p50"/>
          <p:cNvSpPr txBox="1"/>
          <p:nvPr>
            <p:ph type="title"/>
          </p:nvPr>
        </p:nvSpPr>
        <p:spPr>
          <a:xfrm>
            <a:off x="2351350" y="575950"/>
            <a:ext cx="63705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Trigger:</a:t>
            </a:r>
            <a:endParaRPr/>
          </a:p>
          <a:p>
            <a:pPr indent="0" lvl="0" marL="0" rtl="0" algn="l">
              <a:spcBef>
                <a:spcPts val="0"/>
              </a:spcBef>
              <a:spcAft>
                <a:spcPts val="0"/>
              </a:spcAft>
              <a:buNone/>
            </a:pPr>
            <a:r>
              <a:rPr lang="en" sz="2222">
                <a:solidFill>
                  <a:schemeClr val="lt1"/>
                </a:solidFill>
              </a:rPr>
              <a:t> </a:t>
            </a:r>
            <a:r>
              <a:rPr lang="en" sz="2222">
                <a:solidFill>
                  <a:schemeClr val="lt1"/>
                </a:solidFill>
              </a:rPr>
              <a:t>Transfer</a:t>
            </a:r>
            <a:br>
              <a:rPr lang="en" sz="2222">
                <a:solidFill>
                  <a:schemeClr val="lt1"/>
                </a:solidFill>
              </a:rPr>
            </a:br>
            <a:r>
              <a:rPr lang="en" sz="2222">
                <a:solidFill>
                  <a:schemeClr val="lt1"/>
                </a:solidFill>
              </a:rPr>
              <a:t> Funds</a:t>
            </a:r>
            <a:endParaRPr/>
          </a:p>
        </p:txBody>
      </p:sp>
      <p:sp>
        <p:nvSpPr>
          <p:cNvPr id="425" name="Google Shape;425;p5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50"/>
          <p:cNvPicPr preferRelativeResize="0"/>
          <p:nvPr/>
        </p:nvPicPr>
        <p:blipFill>
          <a:blip r:embed="rId4">
            <a:alphaModFix/>
          </a:blip>
          <a:stretch>
            <a:fillRect/>
          </a:stretch>
        </p:blipFill>
        <p:spPr>
          <a:xfrm>
            <a:off x="0" y="2868225"/>
            <a:ext cx="4213350" cy="221215"/>
          </a:xfrm>
          <a:prstGeom prst="rect">
            <a:avLst/>
          </a:prstGeom>
          <a:noFill/>
          <a:ln>
            <a:noFill/>
          </a:ln>
        </p:spPr>
      </p:pic>
      <p:pic>
        <p:nvPicPr>
          <p:cNvPr id="427" name="Google Shape;427;p50"/>
          <p:cNvPicPr preferRelativeResize="0"/>
          <p:nvPr/>
        </p:nvPicPr>
        <p:blipFill>
          <a:blip r:embed="rId5">
            <a:alphaModFix/>
          </a:blip>
          <a:stretch>
            <a:fillRect/>
          </a:stretch>
        </p:blipFill>
        <p:spPr>
          <a:xfrm>
            <a:off x="0" y="3525097"/>
            <a:ext cx="2789275" cy="1618400"/>
          </a:xfrm>
          <a:prstGeom prst="rect">
            <a:avLst/>
          </a:prstGeom>
          <a:noFill/>
          <a:ln>
            <a:noFill/>
          </a:ln>
        </p:spPr>
      </p:pic>
      <p:pic>
        <p:nvPicPr>
          <p:cNvPr id="428" name="Google Shape;428;p50"/>
          <p:cNvPicPr preferRelativeResize="0"/>
          <p:nvPr/>
        </p:nvPicPr>
        <p:blipFill>
          <a:blip r:embed="rId6">
            <a:alphaModFix/>
          </a:blip>
          <a:stretch>
            <a:fillRect/>
          </a:stretch>
        </p:blipFill>
        <p:spPr>
          <a:xfrm>
            <a:off x="2789275" y="3531413"/>
            <a:ext cx="2926413" cy="1605775"/>
          </a:xfrm>
          <a:prstGeom prst="rect">
            <a:avLst/>
          </a:prstGeom>
          <a:noFill/>
          <a:ln>
            <a:noFill/>
          </a:ln>
        </p:spPr>
      </p:pic>
      <p:pic>
        <p:nvPicPr>
          <p:cNvPr id="429" name="Google Shape;429;p50"/>
          <p:cNvPicPr preferRelativeResize="0"/>
          <p:nvPr/>
        </p:nvPicPr>
        <p:blipFill rotWithShape="1">
          <a:blip r:embed="rId7">
            <a:alphaModFix/>
          </a:blip>
          <a:srcRect b="0" l="0" r="0" t="9950"/>
          <a:stretch/>
        </p:blipFill>
        <p:spPr>
          <a:xfrm>
            <a:off x="0" y="3109400"/>
            <a:ext cx="4213350" cy="192102"/>
          </a:xfrm>
          <a:prstGeom prst="rect">
            <a:avLst/>
          </a:prstGeom>
          <a:noFill/>
          <a:ln>
            <a:noFill/>
          </a:ln>
        </p:spPr>
      </p:pic>
      <p:sp>
        <p:nvSpPr>
          <p:cNvPr id="430" name="Google Shape;430;p50"/>
          <p:cNvSpPr txBox="1"/>
          <p:nvPr/>
        </p:nvSpPr>
        <p:spPr>
          <a:xfrm>
            <a:off x="784000" y="3212825"/>
            <a:ext cx="389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BAC18"/>
                </a:solidFill>
                <a:latin typeface="Lato"/>
                <a:ea typeface="Lato"/>
                <a:cs typeface="Lato"/>
                <a:sym typeface="Lato"/>
              </a:rPr>
              <a:t>←Before  |  After→</a:t>
            </a:r>
            <a:endParaRPr sz="1800">
              <a:solidFill>
                <a:schemeClr val="dk2"/>
              </a:solidFill>
              <a:latin typeface="Lato"/>
              <a:ea typeface="Lato"/>
              <a:cs typeface="Lato"/>
              <a:sym typeface="Lato"/>
            </a:endParaRPr>
          </a:p>
        </p:txBody>
      </p:sp>
      <p:pic>
        <p:nvPicPr>
          <p:cNvPr id="431" name="Google Shape;431;p50"/>
          <p:cNvPicPr preferRelativeResize="0"/>
          <p:nvPr/>
        </p:nvPicPr>
        <p:blipFill>
          <a:blip r:embed="rId8">
            <a:alphaModFix/>
          </a:blip>
          <a:stretch>
            <a:fillRect/>
          </a:stretch>
        </p:blipFill>
        <p:spPr>
          <a:xfrm>
            <a:off x="1957300" y="2354950"/>
            <a:ext cx="2256050" cy="493325"/>
          </a:xfrm>
          <a:prstGeom prst="rect">
            <a:avLst/>
          </a:prstGeom>
          <a:noFill/>
          <a:ln>
            <a:noFill/>
          </a:ln>
        </p:spPr>
      </p:pic>
      <p:sp>
        <p:nvSpPr>
          <p:cNvPr id="432" name="Google Shape;432;p50"/>
          <p:cNvSpPr/>
          <p:nvPr/>
        </p:nvSpPr>
        <p:spPr>
          <a:xfrm>
            <a:off x="5811150" y="3051500"/>
            <a:ext cx="3134400" cy="10539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3" name="Google Shape;433;p50"/>
          <p:cNvSpPr txBox="1"/>
          <p:nvPr>
            <p:ph idx="1" type="body"/>
          </p:nvPr>
        </p:nvSpPr>
        <p:spPr>
          <a:xfrm>
            <a:off x="5803701" y="3089450"/>
            <a:ext cx="3243000" cy="222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Purpose: </a:t>
            </a:r>
            <a:r>
              <a:rPr lang="en" sz="1400">
                <a:solidFill>
                  <a:schemeClr val="lt1"/>
                </a:solidFill>
              </a:rPr>
              <a:t>This function runs when a transaction is inserted or updated and ensures that the buyer has enough balance to purchase the item. It then transfers the funds </a:t>
            </a:r>
            <a:r>
              <a:rPr lang="en" sz="1400">
                <a:solidFill>
                  <a:schemeClr val="lt1"/>
                </a:solidFill>
              </a:rPr>
              <a:t>properly as well as updates buyer totalSpent and seller totalEarned</a:t>
            </a:r>
            <a:r>
              <a:rPr lang="en" sz="1400">
                <a:solidFill>
                  <a:schemeClr val="lt1"/>
                </a:solidFill>
              </a:rPr>
              <a:t>!</a:t>
            </a:r>
            <a:endParaRPr sz="1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1"/>
          <p:cNvSpPr/>
          <p:nvPr/>
        </p:nvSpPr>
        <p:spPr>
          <a:xfrm>
            <a:off x="2445975" y="4633875"/>
            <a:ext cx="1641000" cy="509700"/>
          </a:xfrm>
          <a:prstGeom prst="rect">
            <a:avLst/>
          </a:prstGeom>
          <a:solidFill>
            <a:srgbClr val="2839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9" name="Google Shape;439;p5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a:t>
            </a:r>
            <a:endParaRPr/>
          </a:p>
        </p:txBody>
      </p:sp>
      <p:sp>
        <p:nvSpPr>
          <p:cNvPr id="440" name="Google Shape;440;p51"/>
          <p:cNvSpPr txBox="1"/>
          <p:nvPr>
            <p:ph idx="1" type="body"/>
          </p:nvPr>
        </p:nvSpPr>
        <p:spPr>
          <a:xfrm>
            <a:off x="118850" y="2204075"/>
            <a:ext cx="3847800" cy="287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t>Details</a:t>
            </a:r>
            <a:br>
              <a:rPr lang="en" sz="1600"/>
            </a:br>
            <a:r>
              <a:rPr lang="en" sz="1400">
                <a:solidFill>
                  <a:schemeClr val="lt1"/>
                </a:solidFill>
              </a:rPr>
              <a:t>The </a:t>
            </a:r>
            <a:r>
              <a:rPr lang="en" sz="1400">
                <a:solidFill>
                  <a:schemeClr val="lt1"/>
                </a:solidFill>
              </a:rPr>
              <a:t>security</a:t>
            </a:r>
            <a:r>
              <a:rPr lang="en" sz="1400">
                <a:solidFill>
                  <a:schemeClr val="lt1"/>
                </a:solidFill>
              </a:rPr>
              <a:t> of this database has admin users, an application service user, and an analyst user. </a:t>
            </a:r>
            <a:endParaRPr sz="1400">
              <a:solidFill>
                <a:schemeClr val="lt1"/>
              </a:solidFill>
            </a:endParaRPr>
          </a:p>
          <a:p>
            <a:pPr indent="0" lvl="0" marL="0" rtl="0" algn="l">
              <a:spcBef>
                <a:spcPts val="1200"/>
              </a:spcBef>
              <a:spcAft>
                <a:spcPts val="0"/>
              </a:spcAft>
              <a:buNone/>
            </a:pPr>
            <a:r>
              <a:rPr lang="en" sz="1400">
                <a:solidFill>
                  <a:schemeClr val="lt1"/>
                </a:solidFill>
              </a:rPr>
              <a:t>The admin has full access to </a:t>
            </a:r>
            <a:r>
              <a:rPr lang="en" sz="1400">
                <a:solidFill>
                  <a:schemeClr val="lt1"/>
                </a:solidFill>
              </a:rPr>
              <a:t>the</a:t>
            </a:r>
            <a:r>
              <a:rPr lang="en" sz="1400">
                <a:solidFill>
                  <a:schemeClr val="lt1"/>
                </a:solidFill>
              </a:rPr>
              <a:t> entire </a:t>
            </a:r>
            <a:r>
              <a:rPr lang="en" sz="1400">
                <a:solidFill>
                  <a:schemeClr val="lt1"/>
                </a:solidFill>
              </a:rPr>
              <a:t>database and schema. </a:t>
            </a:r>
            <a:endParaRPr sz="1400">
              <a:solidFill>
                <a:schemeClr val="lt1"/>
              </a:solidFill>
            </a:endParaRPr>
          </a:p>
          <a:p>
            <a:pPr indent="0" lvl="0" marL="0" rtl="0" algn="l">
              <a:spcBef>
                <a:spcPts val="1200"/>
              </a:spcBef>
              <a:spcAft>
                <a:spcPts val="0"/>
              </a:spcAft>
              <a:buNone/>
            </a:pPr>
            <a:r>
              <a:rPr lang="en" sz="1400">
                <a:solidFill>
                  <a:schemeClr val="lt1"/>
                </a:solidFill>
              </a:rPr>
              <a:t>The application service account can read and write data, but not alter the schema. </a:t>
            </a:r>
            <a:endParaRPr sz="1400">
              <a:solidFill>
                <a:schemeClr val="lt1"/>
              </a:solidFill>
            </a:endParaRPr>
          </a:p>
          <a:p>
            <a:pPr indent="0" lvl="0" marL="0" rtl="0" algn="l">
              <a:spcBef>
                <a:spcPts val="1200"/>
              </a:spcBef>
              <a:spcAft>
                <a:spcPts val="0"/>
              </a:spcAft>
              <a:buNone/>
            </a:pPr>
            <a:r>
              <a:rPr lang="en" sz="1400">
                <a:solidFill>
                  <a:schemeClr val="lt1"/>
                </a:solidFill>
              </a:rPr>
              <a:t>The analysts can only read data and utilize stored procedures. </a:t>
            </a:r>
            <a:endParaRPr sz="1400">
              <a:solidFill>
                <a:schemeClr val="lt1"/>
              </a:solidFill>
            </a:endParaRPr>
          </a:p>
          <a:p>
            <a:pPr indent="0" lvl="0" marL="0" rtl="0" algn="l">
              <a:spcBef>
                <a:spcPts val="1200"/>
              </a:spcBef>
              <a:spcAft>
                <a:spcPts val="1200"/>
              </a:spcAft>
              <a:buNone/>
            </a:pPr>
            <a:r>
              <a:rPr lang="en" sz="1400">
                <a:solidFill>
                  <a:schemeClr val="lt1"/>
                </a:solidFill>
              </a:rPr>
              <a:t>Connections are limited for security.</a:t>
            </a:r>
            <a:endParaRPr sz="1400">
              <a:solidFill>
                <a:schemeClr val="lt1"/>
              </a:solidFill>
            </a:endParaRPr>
          </a:p>
        </p:txBody>
      </p:sp>
      <p:sp>
        <p:nvSpPr>
          <p:cNvPr id="441" name="Google Shape;441;p5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51"/>
          <p:cNvPicPr preferRelativeResize="0"/>
          <p:nvPr/>
        </p:nvPicPr>
        <p:blipFill>
          <a:blip r:embed="rId3">
            <a:alphaModFix/>
          </a:blip>
          <a:stretch>
            <a:fillRect/>
          </a:stretch>
        </p:blipFill>
        <p:spPr>
          <a:xfrm>
            <a:off x="4087044" y="0"/>
            <a:ext cx="5056930" cy="4688750"/>
          </a:xfrm>
          <a:prstGeom prst="rect">
            <a:avLst/>
          </a:prstGeom>
          <a:noFill/>
          <a:ln>
            <a:noFill/>
          </a:ln>
        </p:spPr>
      </p:pic>
      <p:sp>
        <p:nvSpPr>
          <p:cNvPr id="443" name="Google Shape;443;p51"/>
          <p:cNvSpPr txBox="1"/>
          <p:nvPr/>
        </p:nvSpPr>
        <p:spPr>
          <a:xfrm>
            <a:off x="2400250" y="1168350"/>
            <a:ext cx="38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BAC18"/>
                </a:solidFill>
                <a:latin typeface="Lato"/>
                <a:ea typeface="Lato"/>
                <a:cs typeface="Lato"/>
                <a:sym typeface="Lato"/>
              </a:rPr>
              <a:t>Groups:</a:t>
            </a:r>
            <a:br>
              <a:rPr lang="en" sz="1600">
                <a:solidFill>
                  <a:srgbClr val="FBAC18"/>
                </a:solidFill>
                <a:latin typeface="Lato"/>
                <a:ea typeface="Lato"/>
                <a:cs typeface="Lato"/>
                <a:sym typeface="Lato"/>
              </a:rPr>
            </a:br>
            <a:r>
              <a:rPr lang="en" sz="1600">
                <a:solidFill>
                  <a:srgbClr val="FBAC18"/>
                </a:solidFill>
                <a:latin typeface="Lato"/>
                <a:ea typeface="Lato"/>
                <a:cs typeface="Lato"/>
                <a:sym typeface="Lato"/>
              </a:rPr>
              <a:t>  </a:t>
            </a:r>
            <a:r>
              <a:rPr lang="en">
                <a:solidFill>
                  <a:schemeClr val="lt1"/>
                </a:solidFill>
                <a:latin typeface="Lato"/>
                <a:ea typeface="Lato"/>
                <a:cs typeface="Lato"/>
                <a:sym typeface="Lato"/>
              </a:rPr>
              <a:t>Admins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  Application</a:t>
            </a:r>
            <a:br>
              <a:rPr lang="en">
                <a:solidFill>
                  <a:schemeClr val="lt1"/>
                </a:solidFill>
                <a:latin typeface="Lato"/>
                <a:ea typeface="Lato"/>
                <a:cs typeface="Lato"/>
                <a:sym typeface="Lato"/>
              </a:rPr>
            </a:br>
            <a:r>
              <a:rPr lang="en">
                <a:solidFill>
                  <a:schemeClr val="lt1"/>
                </a:solidFill>
                <a:latin typeface="Lato"/>
                <a:ea typeface="Lato"/>
                <a:cs typeface="Lato"/>
                <a:sym typeface="Lato"/>
              </a:rPr>
              <a:t>  Analysts</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Entity Relationship Diagram</a:t>
            </a:r>
            <a:endParaRPr/>
          </a:p>
        </p:txBody>
      </p:sp>
      <p:sp>
        <p:nvSpPr>
          <p:cNvPr id="99" name="Google Shape;99;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p:cNvSpPr/>
          <p:nvPr/>
        </p:nvSpPr>
        <p:spPr>
          <a:xfrm>
            <a:off x="8400629" y="1591863"/>
            <a:ext cx="581276" cy="1959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BAC18"/>
                </a:solidFill>
                <a:latin typeface="Arial"/>
              </a:rPr>
              <a:t>E</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R</a:t>
            </a:r>
            <a:br>
              <a:rPr b="0" i="0">
                <a:ln cap="flat" cmpd="sng" w="9525">
                  <a:solidFill>
                    <a:schemeClr val="dk2"/>
                  </a:solidFill>
                  <a:prstDash val="solid"/>
                  <a:round/>
                  <a:headEnd len="sm" w="sm" type="none"/>
                  <a:tailEnd len="sm" w="sm" type="none"/>
                </a:ln>
                <a:solidFill>
                  <a:srgbClr val="FBAC18"/>
                </a:solidFill>
                <a:latin typeface="Arial"/>
              </a:rPr>
            </a:br>
            <a:r>
              <a:rPr b="0" i="0">
                <a:ln cap="flat" cmpd="sng" w="9525">
                  <a:solidFill>
                    <a:schemeClr val="dk2"/>
                  </a:solidFill>
                  <a:prstDash val="solid"/>
                  <a:round/>
                  <a:headEnd len="sm" w="sm" type="none"/>
                  <a:tailEnd len="sm" w="sm" type="none"/>
                </a:ln>
                <a:solidFill>
                  <a:srgbClr val="FBAC18"/>
                </a:solidFill>
                <a:latin typeface="Arial"/>
              </a:rPr>
              <a:t>D</a:t>
            </a:r>
          </a:p>
        </p:txBody>
      </p:sp>
      <p:pic>
        <p:nvPicPr>
          <p:cNvPr id="101" name="Google Shape;101;p16" title="ER-Diagram.png"/>
          <p:cNvPicPr preferRelativeResize="0"/>
          <p:nvPr/>
        </p:nvPicPr>
        <p:blipFill rotWithShape="1">
          <a:blip r:embed="rId3">
            <a:alphaModFix/>
          </a:blip>
          <a:srcRect b="21734" l="12582" r="21709" t="13076"/>
          <a:stretch/>
        </p:blipFill>
        <p:spPr>
          <a:xfrm>
            <a:off x="0" y="0"/>
            <a:ext cx="821797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Notes</a:t>
            </a:r>
            <a:endParaRPr/>
          </a:p>
        </p:txBody>
      </p:sp>
      <p:sp>
        <p:nvSpPr>
          <p:cNvPr id="449" name="Google Shape;449;p52"/>
          <p:cNvSpPr txBox="1"/>
          <p:nvPr>
            <p:ph idx="1" type="body"/>
          </p:nvPr>
        </p:nvSpPr>
        <p:spPr>
          <a:xfrm>
            <a:off x="2400250" y="1143175"/>
            <a:ext cx="6321600" cy="3684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400">
                <a:solidFill>
                  <a:schemeClr val="lt1"/>
                </a:solidFill>
              </a:rPr>
              <a:t>Friendships are undirected. </a:t>
            </a:r>
            <a:br>
              <a:rPr lang="en" sz="1400">
                <a:solidFill>
                  <a:schemeClr val="lt1"/>
                </a:solidFill>
              </a:rPr>
            </a:br>
            <a:br>
              <a:rPr lang="en" sz="1400">
                <a:solidFill>
                  <a:schemeClr val="lt1"/>
                </a:solidFill>
              </a:rPr>
            </a:br>
            <a:r>
              <a:rPr lang="en" sz="1400">
                <a:solidFill>
                  <a:schemeClr val="lt1"/>
                </a:solidFill>
              </a:rPr>
              <a:t>Operations are in-game events that contain cases, capsules, etc. Not all cases and capsules need to be part of an operation.</a:t>
            </a:r>
            <a:br>
              <a:rPr lang="en" sz="1400">
                <a:solidFill>
                  <a:schemeClr val="lt1"/>
                </a:solidFill>
              </a:rPr>
            </a:br>
            <a:endParaRPr sz="1400">
              <a:solidFill>
                <a:schemeClr val="lt1"/>
              </a:solidFill>
            </a:endParaRPr>
          </a:p>
        </p:txBody>
      </p:sp>
      <p:sp>
        <p:nvSpPr>
          <p:cNvPr id="450" name="Google Shape;450;p5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1" name="Google Shape;451;p52"/>
          <p:cNvSpPr txBox="1"/>
          <p:nvPr/>
        </p:nvSpPr>
        <p:spPr>
          <a:xfrm>
            <a:off x="292500" y="2267100"/>
            <a:ext cx="85590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a:solidFill>
                  <a:schemeClr val="lt1"/>
                </a:solidFill>
                <a:latin typeface="Lato"/>
                <a:ea typeface="Lato"/>
                <a:cs typeface="Lato"/>
                <a:sym typeface="Lato"/>
              </a:rPr>
              <a:t>Items obtained from a case during a major match will become a souvenir item.</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There is a steam fee whenever an item is sold. Items can be named by players. Items can be StatTrak™, meaning that the kills achieved with the weapon are counted. Items have varying levels of wear on them, indicating damage to the item. The float is simply a more precise description of this wear as opposed to the wear name. The same skin for the same item may also come in several patterns.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Stickers can be scraped off of items to varying degrees. A sticker’s ‘Film’ refers to its finish, for example, a metallic foil. Stickers can be applied to items at preset locations, known as slots. Some items have more slots than others. </a:t>
            </a:r>
            <a:endParaRPr sz="1800">
              <a:solidFill>
                <a:schemeClr val="dk2"/>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Known Problems</a:t>
            </a:r>
            <a:endParaRPr/>
          </a:p>
        </p:txBody>
      </p:sp>
      <p:sp>
        <p:nvSpPr>
          <p:cNvPr id="457" name="Google Shape;457;p53"/>
          <p:cNvSpPr txBox="1"/>
          <p:nvPr>
            <p:ph idx="1" type="body"/>
          </p:nvPr>
        </p:nvSpPr>
        <p:spPr>
          <a:xfrm>
            <a:off x="2400262" y="1194226"/>
            <a:ext cx="6321600" cy="3002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sz="1600">
                <a:solidFill>
                  <a:srgbClr val="FBAC18"/>
                </a:solidFill>
              </a:rPr>
              <a:t>T</a:t>
            </a:r>
            <a:r>
              <a:rPr lang="en" sz="1600">
                <a:solidFill>
                  <a:srgbClr val="FBAC18"/>
                </a:solidFill>
              </a:rPr>
              <a:t>his database has a small set of known flaws:</a:t>
            </a:r>
            <a:br>
              <a:rPr lang="en" sz="1600">
                <a:solidFill>
                  <a:srgbClr val="FBAC18"/>
                </a:solidFill>
              </a:rPr>
            </a:br>
            <a:br>
              <a:rPr lang="en" sz="1600">
                <a:solidFill>
                  <a:srgbClr val="FBAC18"/>
                </a:solidFill>
              </a:rPr>
            </a:br>
            <a:r>
              <a:rPr lang="en" sz="1400">
                <a:solidFill>
                  <a:schemeClr val="lt1"/>
                </a:solidFill>
              </a:rPr>
              <a:t>The ‘Location’ field of the Majors table can be further broken down for normalization purposes. </a:t>
            </a:r>
            <a:br>
              <a:rPr lang="en" sz="1400">
                <a:solidFill>
                  <a:schemeClr val="lt1"/>
                </a:solidFill>
              </a:rPr>
            </a:br>
            <a:br>
              <a:rPr lang="en" sz="1400">
                <a:solidFill>
                  <a:schemeClr val="lt1"/>
                </a:solidFill>
              </a:rPr>
            </a:br>
            <a:r>
              <a:rPr lang="en" sz="1400">
                <a:solidFill>
                  <a:schemeClr val="lt1"/>
                </a:solidFill>
              </a:rPr>
              <a:t>The MarketTransactions Table may not scale well to a busy market system. </a:t>
            </a:r>
            <a:br>
              <a:rPr lang="en" sz="1400">
                <a:solidFill>
                  <a:schemeClr val="lt1"/>
                </a:solidFill>
              </a:rPr>
            </a:br>
            <a:br>
              <a:rPr lang="en" sz="1400">
                <a:solidFill>
                  <a:schemeClr val="lt1"/>
                </a:solidFill>
              </a:rPr>
            </a:br>
            <a:r>
              <a:rPr lang="en" sz="1400">
                <a:solidFill>
                  <a:schemeClr val="lt1"/>
                </a:solidFill>
              </a:rPr>
              <a:t>User inventories cannot hold stickers, so it is unclear how users could obtain them or apply them to their items.</a:t>
            </a:r>
            <a:endParaRPr sz="1600">
              <a:solidFill>
                <a:srgbClr val="FBAC18"/>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0"/>
              </a:spcAft>
              <a:buClr>
                <a:schemeClr val="dk2"/>
              </a:buClr>
              <a:buSzPts val="1100"/>
              <a:buFont typeface="Arial"/>
              <a:buNone/>
            </a:pPr>
            <a:r>
              <a:t/>
            </a:r>
            <a:endParaRPr b="1" sz="1400">
              <a:solidFill>
                <a:schemeClr val="lt1"/>
              </a:solidFill>
            </a:endParaRPr>
          </a:p>
          <a:p>
            <a:pPr indent="0" lvl="0" marL="0" rtl="0" algn="l">
              <a:spcBef>
                <a:spcPts val="0"/>
              </a:spcBef>
              <a:spcAft>
                <a:spcPts val="1200"/>
              </a:spcAft>
              <a:buNone/>
            </a:pPr>
            <a:r>
              <a:t/>
            </a:r>
            <a:endParaRPr sz="1400">
              <a:solidFill>
                <a:schemeClr val="lt1"/>
              </a:solidFill>
            </a:endParaRPr>
          </a:p>
        </p:txBody>
      </p:sp>
      <p:sp>
        <p:nvSpPr>
          <p:cNvPr id="458" name="Google Shape;458;p5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53"/>
          <p:cNvSpPr txBox="1"/>
          <p:nvPr/>
        </p:nvSpPr>
        <p:spPr>
          <a:xfrm>
            <a:off x="157125" y="3354425"/>
            <a:ext cx="7552500" cy="1477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1200"/>
              </a:spcAft>
              <a:buNone/>
            </a:pPr>
            <a:r>
              <a:rPr lang="en">
                <a:solidFill>
                  <a:schemeClr val="lt1"/>
                </a:solidFill>
                <a:latin typeface="Lato"/>
                <a:ea typeface="Lato"/>
                <a:cs typeface="Lato"/>
                <a:sym typeface="Lato"/>
              </a:rPr>
              <a:t>The SkinItemStickers table does not prevent the same item from having over 4 stickers applied to it. It is also possible to apply multiple stickers in the same slot. Both of these scenarios are erroneous. Triggers would fix these issues.</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br>
              <a:rPr lang="en">
                <a:solidFill>
                  <a:schemeClr val="lt1"/>
                </a:solidFill>
                <a:latin typeface="Lato"/>
                <a:ea typeface="Lato"/>
                <a:cs typeface="Lato"/>
                <a:sym typeface="Lato"/>
              </a:rPr>
            </a:br>
            <a:endParaRPr>
              <a:solidFill>
                <a:schemeClr val="dk2"/>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a:t>
            </a:r>
            <a:r>
              <a:rPr lang="en"/>
              <a:t>Enhancements</a:t>
            </a:r>
            <a:r>
              <a:rPr lang="en"/>
              <a:t> </a:t>
            </a:r>
            <a:endParaRPr/>
          </a:p>
        </p:txBody>
      </p:sp>
      <p:sp>
        <p:nvSpPr>
          <p:cNvPr id="465" name="Google Shape;465;p54"/>
          <p:cNvSpPr txBox="1"/>
          <p:nvPr>
            <p:ph idx="1" type="body"/>
          </p:nvPr>
        </p:nvSpPr>
        <p:spPr>
          <a:xfrm>
            <a:off x="2400262" y="133970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There are several features in the real CounterStrike item &amp; market system that could be added to this database implementation.</a:t>
            </a:r>
            <a:br>
              <a:rPr lang="en"/>
            </a:br>
            <a:endParaRPr/>
          </a:p>
        </p:txBody>
      </p:sp>
      <p:sp>
        <p:nvSpPr>
          <p:cNvPr id="466" name="Google Shape;466;p5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7" name="Google Shape;467;p54"/>
          <p:cNvSpPr txBox="1"/>
          <p:nvPr/>
        </p:nvSpPr>
        <p:spPr>
          <a:xfrm>
            <a:off x="424200" y="2240075"/>
            <a:ext cx="8295600" cy="228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a:solidFill>
                  <a:schemeClr val="lt1"/>
                </a:solidFill>
                <a:latin typeface="Lato"/>
                <a:ea typeface="Lato"/>
                <a:cs typeface="Lato"/>
                <a:sym typeface="Lato"/>
              </a:rPr>
              <a:t>Some sticker capsules are associated with majors similar to souvenir skins. This functionality could be added with a </a:t>
            </a:r>
            <a:r>
              <a:rPr lang="en">
                <a:solidFill>
                  <a:schemeClr val="lt1"/>
                </a:solidFill>
                <a:latin typeface="Lato"/>
                <a:ea typeface="Lato"/>
                <a:cs typeface="Lato"/>
                <a:sym typeface="Lato"/>
              </a:rPr>
              <a:t>foreign</a:t>
            </a:r>
            <a:r>
              <a:rPr lang="en">
                <a:solidFill>
                  <a:schemeClr val="lt1"/>
                </a:solidFill>
                <a:latin typeface="Lato"/>
                <a:ea typeface="Lato"/>
                <a:cs typeface="Lato"/>
                <a:sym typeface="Lato"/>
              </a:rPr>
              <a:t> key to the majors table.</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A user’s inventory can contain more than just weapon skins. It can also hold stickers, capsules, cases, case keys, name tags, sprays, music kits, etc!</a:t>
            </a:r>
            <a:br>
              <a:rPr lang="en">
                <a:solidFill>
                  <a:schemeClr val="lt1"/>
                </a:solidFill>
                <a:latin typeface="Lato"/>
                <a:ea typeface="Lato"/>
                <a:cs typeface="Lato"/>
                <a:sym typeface="Lato"/>
              </a:rPr>
            </a:br>
            <a:br>
              <a:rPr lang="en">
                <a:solidFill>
                  <a:schemeClr val="lt1"/>
                </a:solidFill>
                <a:latin typeface="Lato"/>
                <a:ea typeface="Lato"/>
                <a:cs typeface="Lato"/>
                <a:sym typeface="Lato"/>
              </a:rPr>
            </a:br>
            <a:r>
              <a:rPr lang="en">
                <a:solidFill>
                  <a:schemeClr val="lt1"/>
                </a:solidFill>
                <a:latin typeface="Lato"/>
                <a:ea typeface="Lato"/>
                <a:cs typeface="Lato"/>
                <a:sym typeface="Lato"/>
              </a:rPr>
              <a:t>Item trades between users can be implemented.</a:t>
            </a:r>
            <a:endParaRPr>
              <a:solidFill>
                <a:schemeClr val="lt1"/>
              </a:solidFill>
              <a:latin typeface="Lato"/>
              <a:ea typeface="Lato"/>
              <a:cs typeface="Lato"/>
              <a:sym typeface="Lato"/>
            </a:endParaRPr>
          </a:p>
          <a:p>
            <a:pPr indent="0" lvl="0" marL="0" rtl="0" algn="l">
              <a:lnSpc>
                <a:spcPct val="115000"/>
              </a:lnSpc>
              <a:spcBef>
                <a:spcPts val="1200"/>
              </a:spcBef>
              <a:spcAft>
                <a:spcPts val="1200"/>
              </a:spcAft>
              <a:buClr>
                <a:schemeClr val="dk2"/>
              </a:buClr>
              <a:buSzPts val="1100"/>
              <a:buFont typeface="Arial"/>
              <a:buNone/>
            </a:pPr>
            <a:r>
              <a:rPr lang="en">
                <a:solidFill>
                  <a:schemeClr val="lt1"/>
                </a:solidFill>
                <a:latin typeface="Lato"/>
                <a:ea typeface="Lato"/>
                <a:cs typeface="Lato"/>
                <a:sym typeface="Lato"/>
              </a:rPr>
              <a:t>Users can place ‘buy orders’ to buy a specific quantity of a specific item at a specific price.</a:t>
            </a:r>
            <a:endParaRPr>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5"/>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CounterStike</a:t>
            </a:r>
            <a:endParaRPr/>
          </a:p>
        </p:txBody>
      </p:sp>
      <p:sp>
        <p:nvSpPr>
          <p:cNvPr id="473" name="Google Shape;473;p55"/>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474" name="Google Shape;474;p55"/>
          <p:cNvPicPr preferRelativeResize="0"/>
          <p:nvPr/>
        </p:nvPicPr>
        <p:blipFill>
          <a:blip r:embed="rId3">
            <a:alphaModFix/>
          </a:blip>
          <a:stretch>
            <a:fillRect/>
          </a:stretch>
        </p:blipFill>
        <p:spPr>
          <a:xfrm>
            <a:off x="0" y="0"/>
            <a:ext cx="9144003" cy="5143501"/>
          </a:xfrm>
          <a:prstGeom prst="rect">
            <a:avLst/>
          </a:prstGeom>
          <a:noFill/>
          <a:ln>
            <a:noFill/>
          </a:ln>
        </p:spPr>
      </p:pic>
      <p:sp>
        <p:nvSpPr>
          <p:cNvPr id="475" name="Google Shape;475;p55"/>
          <p:cNvSpPr/>
          <p:nvPr/>
        </p:nvSpPr>
        <p:spPr>
          <a:xfrm>
            <a:off x="-7475" y="4050"/>
            <a:ext cx="9144000" cy="1081500"/>
          </a:xfrm>
          <a:prstGeom prst="rect">
            <a:avLst/>
          </a:prstGeom>
          <a:solidFill>
            <a:srgbClr val="2839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76" name="Google Shape;476;p55"/>
          <p:cNvSpPr/>
          <p:nvPr/>
        </p:nvSpPr>
        <p:spPr>
          <a:xfrm>
            <a:off x="3201163" y="345250"/>
            <a:ext cx="2726724" cy="399100"/>
          </a:xfrm>
          <a:prstGeom prst="rect">
            <a:avLst/>
          </a:prstGeom>
        </p:spPr>
        <p:txBody>
          <a:bodyPr>
            <a:prstTxWarp prst="textPlain"/>
          </a:bodyPr>
          <a:lstStyle/>
          <a:p>
            <a:pPr lvl="0" algn="ctr"/>
            <a:r>
              <a:rPr b="0" i="0">
                <a:ln cap="flat" cmpd="sng" w="9525">
                  <a:solidFill>
                    <a:srgbClr val="FBAC18"/>
                  </a:solidFill>
                  <a:prstDash val="solid"/>
                  <a:round/>
                  <a:headEnd len="sm" w="sm" type="none"/>
                  <a:tailEnd len="sm" w="sm" type="none"/>
                </a:ln>
                <a:solidFill>
                  <a:srgbClr val="FBAC18"/>
                </a:solidFill>
                <a:latin typeface="Times New Roman"/>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Table</a:t>
            </a:r>
            <a:endParaRPr/>
          </a:p>
        </p:txBody>
      </p:sp>
      <p:sp>
        <p:nvSpPr>
          <p:cNvPr id="107" name="Google Shape;107;p17"/>
          <p:cNvSpPr txBox="1"/>
          <p:nvPr>
            <p:ph idx="1" type="body"/>
          </p:nvPr>
        </p:nvSpPr>
        <p:spPr>
          <a:xfrm>
            <a:off x="2400262" y="142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on seasonal operations (in-game events).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OperationID </a:t>
            </a:r>
            <a:r>
              <a:rPr lang="en" sz="1300">
                <a:solidFill>
                  <a:schemeClr val="lt1"/>
                </a:solidFill>
              </a:rPr>
              <a:t>→ </a:t>
            </a:r>
            <a:r>
              <a:rPr lang="en" sz="1300">
                <a:solidFill>
                  <a:schemeClr val="lt1"/>
                </a:solidFill>
              </a:rPr>
              <a:t> OperationName, DateReleased</a:t>
            </a:r>
            <a:endParaRPr sz="1300">
              <a:solidFill>
                <a:schemeClr val="lt1"/>
              </a:solidFill>
            </a:endParaRPr>
          </a:p>
        </p:txBody>
      </p:sp>
      <p:sp>
        <p:nvSpPr>
          <p:cNvPr id="108" name="Google Shape;108;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7"/>
          <p:cNvPicPr preferRelativeResize="0"/>
          <p:nvPr/>
        </p:nvPicPr>
        <p:blipFill>
          <a:blip r:embed="rId3">
            <a:alphaModFix/>
          </a:blip>
          <a:stretch>
            <a:fillRect/>
          </a:stretch>
        </p:blipFill>
        <p:spPr>
          <a:xfrm>
            <a:off x="4219200" y="2015391"/>
            <a:ext cx="3208375" cy="1271025"/>
          </a:xfrm>
          <a:prstGeom prst="rect">
            <a:avLst/>
          </a:prstGeom>
          <a:noFill/>
          <a:ln>
            <a:noFill/>
          </a:ln>
        </p:spPr>
      </p:pic>
      <p:pic>
        <p:nvPicPr>
          <p:cNvPr id="110" name="Google Shape;110;p17"/>
          <p:cNvPicPr preferRelativeResize="0"/>
          <p:nvPr/>
        </p:nvPicPr>
        <p:blipFill>
          <a:blip r:embed="rId4">
            <a:alphaModFix/>
          </a:blip>
          <a:stretch>
            <a:fillRect/>
          </a:stretch>
        </p:blipFill>
        <p:spPr>
          <a:xfrm>
            <a:off x="87875" y="2441919"/>
            <a:ext cx="2762850" cy="20144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Cases Table</a:t>
            </a:r>
            <a:endParaRPr/>
          </a:p>
        </p:txBody>
      </p:sp>
      <p:sp>
        <p:nvSpPr>
          <p:cNvPr id="116" name="Google Shape;116;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cases (contain items and are opened by users).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300">
                <a:solidFill>
                  <a:schemeClr val="lt1"/>
                </a:solidFill>
              </a:rPr>
              <a:t>	</a:t>
            </a:r>
            <a:r>
              <a:rPr lang="en" sz="1500">
                <a:solidFill>
                  <a:srgbClr val="FBAC18"/>
                </a:solidFill>
              </a:rPr>
              <a:t>Functional Dependencies: </a:t>
            </a:r>
            <a:r>
              <a:rPr lang="en" sz="1300">
                <a:solidFill>
                  <a:schemeClr val="lt1"/>
                </a:solidFill>
              </a:rPr>
              <a:t>CaseID → CaseName, OperationID</a:t>
            </a:r>
            <a:endParaRPr sz="1300">
              <a:solidFill>
                <a:schemeClr val="lt1"/>
              </a:solidFill>
            </a:endParaRPr>
          </a:p>
          <a:p>
            <a:pPr indent="0" lvl="0" marL="0" rtl="0" algn="l">
              <a:spcBef>
                <a:spcPts val="1200"/>
              </a:spcBef>
              <a:spcAft>
                <a:spcPts val="1200"/>
              </a:spcAft>
              <a:buNone/>
            </a:pPr>
            <a:r>
              <a:t/>
            </a:r>
            <a:endParaRPr/>
          </a:p>
        </p:txBody>
      </p:sp>
      <p:sp>
        <p:nvSpPr>
          <p:cNvPr id="117" name="Google Shape;117;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8"/>
          <p:cNvPicPr preferRelativeResize="0"/>
          <p:nvPr/>
        </p:nvPicPr>
        <p:blipFill>
          <a:blip r:embed="rId3">
            <a:alphaModFix/>
          </a:blip>
          <a:stretch>
            <a:fillRect/>
          </a:stretch>
        </p:blipFill>
        <p:spPr>
          <a:xfrm>
            <a:off x="2782475" y="2452263"/>
            <a:ext cx="5655375" cy="1289425"/>
          </a:xfrm>
          <a:prstGeom prst="rect">
            <a:avLst/>
          </a:prstGeom>
          <a:noFill/>
          <a:ln>
            <a:noFill/>
          </a:ln>
        </p:spPr>
      </p:pic>
      <p:pic>
        <p:nvPicPr>
          <p:cNvPr id="119" name="Google Shape;119;p18"/>
          <p:cNvPicPr preferRelativeResize="0"/>
          <p:nvPr/>
        </p:nvPicPr>
        <p:blipFill>
          <a:blip r:embed="rId4">
            <a:alphaModFix/>
          </a:blip>
          <a:stretch>
            <a:fillRect/>
          </a:stretch>
        </p:blipFill>
        <p:spPr>
          <a:xfrm>
            <a:off x="148698" y="2452270"/>
            <a:ext cx="2410099" cy="20794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Capsules Table</a:t>
            </a:r>
            <a:endParaRPr/>
          </a:p>
        </p:txBody>
      </p:sp>
      <p:sp>
        <p:nvSpPr>
          <p:cNvPr id="125" name="Google Shape;125;p19"/>
          <p:cNvSpPr txBox="1"/>
          <p:nvPr>
            <p:ph idx="1" type="body"/>
          </p:nvPr>
        </p:nvSpPr>
        <p:spPr>
          <a:xfrm>
            <a:off x="2410100" y="1595775"/>
            <a:ext cx="6526500" cy="322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on CS capsules (contain stickers and are opened by users). </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300">
              <a:solidFill>
                <a:schemeClr val="lt1"/>
              </a:solidFill>
            </a:endParaRPr>
          </a:p>
          <a:p>
            <a:pPr indent="457200" lvl="0" marL="0" rtl="0" algn="l">
              <a:spcBef>
                <a:spcPts val="1200"/>
              </a:spcBef>
              <a:spcAft>
                <a:spcPts val="1200"/>
              </a:spcAft>
              <a:buClr>
                <a:schemeClr val="dk2"/>
              </a:buClr>
              <a:buSzPts val="1100"/>
              <a:buFont typeface="Arial"/>
              <a:buNone/>
            </a:pPr>
            <a:r>
              <a:rPr lang="en" sz="1500">
                <a:solidFill>
                  <a:srgbClr val="FBAC18"/>
                </a:solidFill>
              </a:rPr>
              <a:t>Functional Dependencies: </a:t>
            </a:r>
            <a:r>
              <a:rPr lang="en" sz="1300">
                <a:solidFill>
                  <a:schemeClr val="lt1"/>
                </a:solidFill>
              </a:rPr>
              <a:t> CapsuleID → CapsuleName, OperationID</a:t>
            </a:r>
            <a:endParaRPr/>
          </a:p>
        </p:txBody>
      </p:sp>
      <p:sp>
        <p:nvSpPr>
          <p:cNvPr id="126" name="Google Shape;126;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 name="Google Shape;127;p19"/>
          <p:cNvPicPr preferRelativeResize="0"/>
          <p:nvPr/>
        </p:nvPicPr>
        <p:blipFill>
          <a:blip r:embed="rId3">
            <a:alphaModFix/>
          </a:blip>
          <a:stretch>
            <a:fillRect/>
          </a:stretch>
        </p:blipFill>
        <p:spPr>
          <a:xfrm>
            <a:off x="3044388" y="2693388"/>
            <a:ext cx="4772025" cy="1152525"/>
          </a:xfrm>
          <a:prstGeom prst="rect">
            <a:avLst/>
          </a:prstGeom>
          <a:noFill/>
          <a:ln>
            <a:noFill/>
          </a:ln>
        </p:spPr>
      </p:pic>
      <p:pic>
        <p:nvPicPr>
          <p:cNvPr id="128" name="Google Shape;128;p19"/>
          <p:cNvPicPr preferRelativeResize="0"/>
          <p:nvPr/>
        </p:nvPicPr>
        <p:blipFill>
          <a:blip r:embed="rId4">
            <a:alphaModFix/>
          </a:blip>
          <a:stretch>
            <a:fillRect/>
          </a:stretch>
        </p:blipFill>
        <p:spPr>
          <a:xfrm>
            <a:off x="131150" y="2483950"/>
            <a:ext cx="2646614" cy="213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Stickers Table</a:t>
            </a:r>
            <a:endParaRPr/>
          </a:p>
        </p:txBody>
      </p:sp>
      <p:sp>
        <p:nvSpPr>
          <p:cNvPr id="134" name="Google Shape;134;p20"/>
          <p:cNvSpPr txBox="1"/>
          <p:nvPr>
            <p:ph idx="1" type="body"/>
          </p:nvPr>
        </p:nvSpPr>
        <p:spPr>
          <a:xfrm>
            <a:off x="2400250" y="1301775"/>
            <a:ext cx="6564900" cy="31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sz="1500"/>
              <a:t>Purpose: </a:t>
            </a:r>
            <a:r>
              <a:rPr lang="en" sz="1300">
                <a:solidFill>
                  <a:schemeClr val="lt1"/>
                </a:solidFill>
              </a:rPr>
              <a:t>Stores information about CS stickers (obtained from capsules and can be applied to weapon skins).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r>
              <a:rPr lang="en" sz="1500">
                <a:solidFill>
                  <a:srgbClr val="FBAC18"/>
                </a:solidFill>
              </a:rPr>
              <a:t>Functional Dependencies: </a:t>
            </a:r>
            <a:r>
              <a:rPr lang="en" sz="1300">
                <a:solidFill>
                  <a:schemeClr val="lt1"/>
                </a:solidFill>
              </a:rPr>
              <a:t>StickerID → StickerName, Rarity, Film, CapsuleID</a:t>
            </a:r>
            <a:endParaRPr/>
          </a:p>
          <a:p>
            <a:pPr indent="0" lvl="0" marL="0" rtl="0" algn="l">
              <a:spcBef>
                <a:spcPts val="1200"/>
              </a:spcBef>
              <a:spcAft>
                <a:spcPts val="1200"/>
              </a:spcAft>
              <a:buNone/>
            </a:pPr>
            <a:r>
              <a:t/>
            </a:r>
            <a:endParaRPr/>
          </a:p>
        </p:txBody>
      </p:sp>
      <p:sp>
        <p:nvSpPr>
          <p:cNvPr id="135" name="Google Shape;135;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0"/>
          <p:cNvPicPr preferRelativeResize="0"/>
          <p:nvPr/>
        </p:nvPicPr>
        <p:blipFill>
          <a:blip r:embed="rId3">
            <a:alphaModFix/>
          </a:blip>
          <a:stretch>
            <a:fillRect/>
          </a:stretch>
        </p:blipFill>
        <p:spPr>
          <a:xfrm>
            <a:off x="573775" y="2343950"/>
            <a:ext cx="8570224" cy="1212200"/>
          </a:xfrm>
          <a:prstGeom prst="rect">
            <a:avLst/>
          </a:prstGeom>
          <a:noFill/>
          <a:ln>
            <a:noFill/>
          </a:ln>
        </p:spPr>
      </p:pic>
      <p:pic>
        <p:nvPicPr>
          <p:cNvPr id="137" name="Google Shape;137;p20"/>
          <p:cNvPicPr preferRelativeResize="0"/>
          <p:nvPr/>
        </p:nvPicPr>
        <p:blipFill>
          <a:blip r:embed="rId4">
            <a:alphaModFix/>
          </a:blip>
          <a:stretch>
            <a:fillRect/>
          </a:stretch>
        </p:blipFill>
        <p:spPr>
          <a:xfrm>
            <a:off x="262875" y="3652725"/>
            <a:ext cx="2063050" cy="136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Majors Table</a:t>
            </a:r>
            <a:endParaRPr/>
          </a:p>
        </p:txBody>
      </p:sp>
      <p:sp>
        <p:nvSpPr>
          <p:cNvPr id="143" name="Google Shape;143;p21"/>
          <p:cNvSpPr txBox="1"/>
          <p:nvPr>
            <p:ph idx="1" type="body"/>
          </p:nvPr>
        </p:nvSpPr>
        <p:spPr>
          <a:xfrm>
            <a:off x="2400250" y="1264600"/>
            <a:ext cx="6321600" cy="329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Purpose: </a:t>
            </a:r>
            <a:r>
              <a:rPr lang="en" sz="1300">
                <a:solidFill>
                  <a:schemeClr val="lt1"/>
                </a:solidFill>
              </a:rPr>
              <a:t>Stores information about CS major tournaments.</a:t>
            </a:r>
            <a:br>
              <a:rPr lang="en" sz="1300">
                <a:solidFill>
                  <a:schemeClr val="lt1"/>
                </a:solidFill>
              </a:rPr>
            </a:br>
            <a:br>
              <a:rPr lang="en" sz="1300">
                <a:solidFill>
                  <a:schemeClr val="lt1"/>
                </a:solidFill>
              </a:rPr>
            </a:br>
            <a:r>
              <a:rPr lang="en" sz="1500">
                <a:solidFill>
                  <a:srgbClr val="FBAC18"/>
                </a:solidFill>
              </a:rPr>
              <a:t>Create Statement:</a:t>
            </a: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br>
              <a:rPr lang="en" sz="1300">
                <a:solidFill>
                  <a:schemeClr val="lt1"/>
                </a:solidFill>
              </a:rPr>
            </a:br>
            <a:endParaRPr sz="1500">
              <a:solidFill>
                <a:srgbClr val="FBAC18"/>
              </a:solidFill>
            </a:endParaRPr>
          </a:p>
        </p:txBody>
      </p:sp>
      <p:sp>
        <p:nvSpPr>
          <p:cNvPr id="144" name="Google Shape;144;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1"/>
          <p:cNvPicPr preferRelativeResize="0"/>
          <p:nvPr/>
        </p:nvPicPr>
        <p:blipFill>
          <a:blip r:embed="rId3">
            <a:alphaModFix/>
          </a:blip>
          <a:stretch>
            <a:fillRect/>
          </a:stretch>
        </p:blipFill>
        <p:spPr>
          <a:xfrm>
            <a:off x="4149200" y="1826375"/>
            <a:ext cx="4717699" cy="1295850"/>
          </a:xfrm>
          <a:prstGeom prst="rect">
            <a:avLst/>
          </a:prstGeom>
          <a:noFill/>
          <a:ln>
            <a:noFill/>
          </a:ln>
        </p:spPr>
      </p:pic>
      <p:pic>
        <p:nvPicPr>
          <p:cNvPr id="146" name="Google Shape;146;p21"/>
          <p:cNvPicPr preferRelativeResize="0"/>
          <p:nvPr/>
        </p:nvPicPr>
        <p:blipFill>
          <a:blip r:embed="rId4">
            <a:alphaModFix/>
          </a:blip>
          <a:stretch>
            <a:fillRect/>
          </a:stretch>
        </p:blipFill>
        <p:spPr>
          <a:xfrm>
            <a:off x="2400239" y="3229875"/>
            <a:ext cx="4569911" cy="1353475"/>
          </a:xfrm>
          <a:prstGeom prst="rect">
            <a:avLst/>
          </a:prstGeom>
          <a:noFill/>
          <a:ln>
            <a:noFill/>
          </a:ln>
        </p:spPr>
      </p:pic>
      <p:sp>
        <p:nvSpPr>
          <p:cNvPr id="147" name="Google Shape;147;p21"/>
          <p:cNvSpPr txBox="1"/>
          <p:nvPr/>
        </p:nvSpPr>
        <p:spPr>
          <a:xfrm>
            <a:off x="120950" y="2349375"/>
            <a:ext cx="2771100" cy="88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2"/>
              </a:buClr>
              <a:buSzPts val="1100"/>
              <a:buFont typeface="Arial"/>
              <a:buNone/>
            </a:pPr>
            <a:r>
              <a:rPr lang="en" sz="1500">
                <a:solidFill>
                  <a:srgbClr val="FBAC18"/>
                </a:solidFill>
                <a:latin typeface="Lato"/>
                <a:ea typeface="Lato"/>
                <a:cs typeface="Lato"/>
                <a:sym typeface="Lato"/>
              </a:rPr>
              <a:t>Functional Dependencies: </a:t>
            </a:r>
            <a:br>
              <a:rPr lang="en" sz="1500">
                <a:solidFill>
                  <a:srgbClr val="FBAC18"/>
                </a:solidFill>
                <a:latin typeface="Lato"/>
                <a:ea typeface="Lato"/>
                <a:cs typeface="Lato"/>
                <a:sym typeface="Lato"/>
              </a:rPr>
            </a:br>
            <a:r>
              <a:rPr lang="en" sz="1300">
                <a:solidFill>
                  <a:schemeClr val="lt1"/>
                </a:solidFill>
                <a:latin typeface="Lato"/>
                <a:ea typeface="Lato"/>
                <a:cs typeface="Lato"/>
                <a:sym typeface="Lato"/>
              </a:rPr>
              <a:t>MajorID → MajorName, Location, StartDate, EndDate</a:t>
            </a:r>
            <a:endParaRPr sz="18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